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8" r:id="rId3"/>
    <p:sldId id="256" r:id="rId4"/>
    <p:sldId id="285" r:id="rId5"/>
    <p:sldId id="318" r:id="rId6"/>
    <p:sldId id="269" r:id="rId7"/>
    <p:sldId id="263" r:id="rId8"/>
    <p:sldId id="276" r:id="rId9"/>
    <p:sldId id="319" r:id="rId10"/>
    <p:sldId id="306" r:id="rId11"/>
    <p:sldId id="286" r:id="rId12"/>
    <p:sldId id="320" r:id="rId13"/>
    <p:sldId id="314" r:id="rId14"/>
    <p:sldId id="322" r:id="rId15"/>
    <p:sldId id="323" r:id="rId16"/>
    <p:sldId id="324" r:id="rId17"/>
    <p:sldId id="325" r:id="rId18"/>
    <p:sldId id="300" r:id="rId19"/>
    <p:sldId id="301" r:id="rId20"/>
    <p:sldId id="309" r:id="rId21"/>
    <p:sldId id="326" r:id="rId22"/>
    <p:sldId id="327" r:id="rId23"/>
    <p:sldId id="329" r:id="rId24"/>
    <p:sldId id="297" r:id="rId25"/>
    <p:sldId id="290" r:id="rId26"/>
    <p:sldId id="26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4A"/>
    <a:srgbClr val="C32F3C"/>
    <a:srgbClr val="EFCACA"/>
    <a:srgbClr val="579488"/>
    <a:srgbClr val="9DD526"/>
    <a:srgbClr val="FB3803"/>
    <a:srgbClr val="EF5361"/>
    <a:srgbClr val="000000"/>
    <a:srgbClr val="F48E20"/>
    <a:srgbClr val="87C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8856" autoAdjust="0"/>
  </p:normalViewPr>
  <p:slideViewPr>
    <p:cSldViewPr>
      <p:cViewPr>
        <p:scale>
          <a:sx n="96" d="100"/>
          <a:sy n="96" d="100"/>
        </p:scale>
        <p:origin x="-624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“PAI” </a:t>
            </a:r>
            <a:r>
              <a:rPr lang="en-US" dirty="0" err="1"/>
              <a:t>diubah</a:t>
            </a:r>
            <a:r>
              <a:rPr lang="en-US" baseline="0" dirty="0"/>
              <a:t> </a:t>
            </a:r>
            <a:r>
              <a:rPr lang="en-US" baseline="0" dirty="0" err="1"/>
              <a:t>sesuai</a:t>
            </a:r>
            <a:r>
              <a:rPr lang="en-US" baseline="0" dirty="0"/>
              <a:t> cover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tingkat</a:t>
            </a:r>
            <a:r>
              <a:rPr lang="en-US" baseline="0" dirty="0"/>
              <a:t> </a:t>
            </a:r>
            <a:r>
              <a:rPr lang="en-US" baseline="0" dirty="0" err="1"/>
              <a:t>kelas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77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908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0bb4914468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0bb4914468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943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684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015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708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793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87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0bb491446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10bb491446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7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0bb491446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10bb491446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837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FONT NYA CALIBRI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300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0bb4914468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0bb4914468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36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0bb4914468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0bb4914468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84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51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87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511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840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60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 only - Round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68" y="199525"/>
            <a:ext cx="7222809" cy="479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345400" y="774100"/>
            <a:ext cx="46410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5" name="Google Shape;135;p9"/>
          <p:cNvGrpSpPr/>
          <p:nvPr/>
        </p:nvGrpSpPr>
        <p:grpSpPr>
          <a:xfrm>
            <a:off x="7342057" y="3031993"/>
            <a:ext cx="1613321" cy="1704313"/>
            <a:chOff x="7342057" y="3031993"/>
            <a:chExt cx="1613321" cy="1704313"/>
          </a:xfrm>
        </p:grpSpPr>
        <p:sp>
          <p:nvSpPr>
            <p:cNvPr id="136" name="Google Shape;136;p9"/>
            <p:cNvSpPr/>
            <p:nvPr/>
          </p:nvSpPr>
          <p:spPr>
            <a:xfrm>
              <a:off x="7655725" y="4421975"/>
              <a:ext cx="278600" cy="30005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" name="Google Shape;137;p9"/>
            <p:cNvSpPr/>
            <p:nvPr/>
          </p:nvSpPr>
          <p:spPr>
            <a:xfrm>
              <a:off x="8085538" y="4374375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38" name="Google Shape;138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42057" y="303199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9"/>
            <p:cNvSpPr/>
            <p:nvPr/>
          </p:nvSpPr>
          <p:spPr>
            <a:xfrm>
              <a:off x="8073651" y="35644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7775055" y="35396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-702395">
              <a:off x="8679665" y="3633972"/>
              <a:ext cx="250050" cy="27860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43587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909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644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76460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5" r:id="rId17"/>
    <p:sldLayoutId id="2147483686" r:id="rId18"/>
    <p:sldLayoutId id="214748368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3810025" y="287655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520978" y="1194343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1781" y="2977351"/>
            <a:ext cx="1932260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SMA KELAS X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251549" y="895350"/>
            <a:ext cx="2269429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3810025" y="1745712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>
                <a:solidFill>
                  <a:srgbClr val="C32F3C"/>
                </a:solidFill>
                <a:cs typeface="Arial" pitchFamily="34" charset="0"/>
              </a:rPr>
              <a:t>Pendidikan</a:t>
            </a:r>
            <a:r>
              <a:rPr lang="en-US" sz="3200" b="1" dirty="0">
                <a:solidFill>
                  <a:srgbClr val="C32F3C"/>
                </a:solidFill>
                <a:cs typeface="Arial" pitchFamily="34" charset="0"/>
              </a:rPr>
              <a:t> Agama Islam </a:t>
            </a:r>
            <a:r>
              <a:rPr lang="en-US" sz="3200" b="1" dirty="0" err="1">
                <a:solidFill>
                  <a:srgbClr val="C32F3C"/>
                </a:solidFill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C32F3C"/>
                </a:solidFill>
                <a:cs typeface="Arial" pitchFamily="34" charset="0"/>
              </a:rPr>
              <a:t> Budi </a:t>
            </a:r>
            <a:r>
              <a:rPr lang="en-US" sz="3200" b="1" dirty="0" err="1">
                <a:solidFill>
                  <a:srgbClr val="C32F3C"/>
                </a:solidFill>
                <a:cs typeface="Arial" pitchFamily="34" charset="0"/>
              </a:rPr>
              <a:t>Pekerti</a:t>
            </a:r>
            <a:endParaRPr lang="en-US" sz="3200" b="1" dirty="0">
              <a:solidFill>
                <a:srgbClr val="C32F3C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14" y="1025660"/>
            <a:ext cx="2159106" cy="30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6722423-8EE6-8068-CCE7-439AD94A4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19050"/>
            <a:ext cx="9143244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38"/>
          <a:stretch/>
        </p:blipFill>
        <p:spPr>
          <a:xfrm>
            <a:off x="310126" y="1891009"/>
            <a:ext cx="8714060" cy="3111910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867F3A46-F6CD-18C1-AF9C-72BF526CDDB9}"/>
              </a:ext>
            </a:extLst>
          </p:cNvPr>
          <p:cNvSpPr/>
          <p:nvPr/>
        </p:nvSpPr>
        <p:spPr>
          <a:xfrm>
            <a:off x="306115" y="1478029"/>
            <a:ext cx="2641246" cy="269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Hadis Riwayat Ahmad </a:t>
            </a:r>
            <a:endParaRPr lang="en-ID" sz="2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6653" y="2029837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/>
            </a:r>
            <a:br>
              <a:rPr lang="ar-DZ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</a:br>
            <a:endParaRPr lang="en-ID" sz="3200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551FF80-0C16-21C7-6C9F-B7CBBCA3B620}"/>
              </a:ext>
            </a:extLst>
          </p:cNvPr>
          <p:cNvSpPr txBox="1">
            <a:spLocks/>
          </p:cNvSpPr>
          <p:nvPr/>
        </p:nvSpPr>
        <p:spPr>
          <a:xfrm>
            <a:off x="510874" y="2202252"/>
            <a:ext cx="7730172" cy="15716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 algn="r">
              <a:lnSpc>
                <a:spcPct val="150000"/>
              </a:lnSpc>
              <a:buFont typeface="Arial" pitchFamily="34" charset="0"/>
              <a:buNone/>
            </a:pPr>
            <a:r>
              <a:rPr lang="ar-DZ" sz="2400" b="1" dirty="0">
                <a:latin typeface="Arabic Typesetting" panose="03020402040406030203" pitchFamily="66" charset="-78"/>
                <a:cs typeface="Adobe Naskh Medium" panose="01010101010101010101"/>
              </a:rPr>
              <a:t>عَ</a:t>
            </a:r>
            <a:r>
              <a:rPr lang="ar-DZ" sz="2400" b="1" i="0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dobe Naskh Medium" panose="01010101010101010101"/>
              </a:rPr>
              <a:t>نْ مَحْمُودِ بْنِ لَبِيدٍ أَنَّ رَسُولَ اللَّهِ -صلى الله عليه وسلم- قَالَ « إِنَّ أَخْوَفَ مَا أَخَافُ عَلَيْكُمُ الشِّرْكُ الأَصْغَرُ ». قَالُوا وَمَا الشِّرْكُ الأَصْغَرُ يَا رَسُولَ اللَّهِ قَالَ « الرِّيَاءُ يَقُولُ اللَّهُ عَزَّ وَجَلَّ لَهُمْ يَوْمَ الْقِيَامَةِ إِذَا جُزِىَ النَّاسُ بِأَعْمَالِهِمْ اذْهَبُوا إِلَى الَّذِينَ كُنْتُمْ تُرَاءُونَ فِى الدُّنْيَا فَانْظُرُوا هَلْ تَجِدُونَ عِنْدَهُمْ جَزَاءً »</a:t>
            </a:r>
            <a:endParaRPr lang="en-ID" sz="2800" b="1" dirty="0">
              <a:latin typeface="Arabic Typesetting" panose="03020402040406030203" pitchFamily="66" charset="-78"/>
              <a:ea typeface="MS UI Gothic" panose="020B0600070205080204" pitchFamily="34" charset="-128"/>
              <a:cs typeface="Adobe Naskh Medium" panose="01010101010101010101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E4DF26F-8D96-E8E2-B231-38DAD8F3B788}"/>
              </a:ext>
            </a:extLst>
          </p:cNvPr>
          <p:cNvSpPr txBox="1">
            <a:spLocks/>
          </p:cNvSpPr>
          <p:nvPr/>
        </p:nvSpPr>
        <p:spPr>
          <a:xfrm>
            <a:off x="277540" y="898725"/>
            <a:ext cx="7360511" cy="48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Dalil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Larangan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Bersikap</a:t>
            </a:r>
            <a:r>
              <a:rPr lang="en-US" sz="2800" b="1" u="sng" spc="300" dirty="0">
                <a:solidFill>
                  <a:srgbClr val="C00000"/>
                </a:solidFill>
              </a:rPr>
              <a:t> Ria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C1586F5-90E7-64BA-1290-DE37876F670C}"/>
              </a:ext>
            </a:extLst>
          </p:cNvPr>
          <p:cNvGrpSpPr/>
          <p:nvPr/>
        </p:nvGrpSpPr>
        <p:grpSpPr>
          <a:xfrm>
            <a:off x="422471" y="227416"/>
            <a:ext cx="3276600" cy="649955"/>
            <a:chOff x="402780" y="373178"/>
            <a:chExt cx="3456261" cy="768032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D06ADCC-FCAE-8F16-7BE9-6C0D16778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80" y="373178"/>
              <a:ext cx="3456261" cy="7680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5BDC2E-858C-870B-F504-81DB2120536C}"/>
                </a:ext>
              </a:extLst>
            </p:cNvPr>
            <p:cNvSpPr txBox="1"/>
            <p:nvPr/>
          </p:nvSpPr>
          <p:spPr>
            <a:xfrm>
              <a:off x="496030" y="468735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pc="300" dirty="0"/>
                <a:t>B. 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203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4522EDD-BF6B-4026-D003-24C91305E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-7495"/>
            <a:ext cx="9143244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02161"/>
            <a:ext cx="3581400" cy="10265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3630" y="5180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Candara" panose="020E0502030303020204" pitchFamily="34" charset="0"/>
              </a:rPr>
              <a:t>Terjemah</a:t>
            </a:r>
            <a:endParaRPr lang="en-US" sz="2400" b="1" dirty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Hadis Riwayat Ahmad</a:t>
            </a:r>
            <a:endParaRPr lang="en-ID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4E801C-8C43-001A-24CF-36E111CB09B7}"/>
              </a:ext>
            </a:extLst>
          </p:cNvPr>
          <p:cNvSpPr txBox="1"/>
          <p:nvPr/>
        </p:nvSpPr>
        <p:spPr>
          <a:xfrm>
            <a:off x="685422" y="1530812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b="1" dirty="0">
                <a:cs typeface="Arabic Typesetting" panose="03020402040406030203" pitchFamily="66" charset="-78"/>
              </a:rPr>
              <a:t/>
            </a:r>
            <a:br>
              <a:rPr lang="ar-DZ" b="1" dirty="0">
                <a:cs typeface="Arabic Typesetting" panose="03020402040406030203" pitchFamily="66" charset="-78"/>
              </a:rPr>
            </a:br>
            <a:endParaRPr lang="en-ID" b="1" dirty="0"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538619-53F8-FD1A-06E1-8AB7892AA5E5}"/>
              </a:ext>
            </a:extLst>
          </p:cNvPr>
          <p:cNvSpPr txBox="1"/>
          <p:nvPr/>
        </p:nvSpPr>
        <p:spPr>
          <a:xfrm>
            <a:off x="1009272" y="1673696"/>
            <a:ext cx="7124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0" i="0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Dari Mahmud bin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Labid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, Rasulullah 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shallallahu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‘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alaihi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wa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sallam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 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bersabda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, “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Sesungguhnya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yang paling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kukhawatirkan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akan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menimpa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kalian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adalah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syirik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ashgor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.” Para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sahabat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bertanya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, “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Apa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itu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syirik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ashgor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,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wahai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Rasulullah?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”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Beliau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bersabda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, 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“(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Syirik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ashgor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adalah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) </a:t>
            </a:r>
            <a:r>
              <a:rPr lang="en-ID" b="1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riya</a:t>
            </a:r>
            <a:r>
              <a:rPr lang="en-ID" b="1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’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. Allah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Ta’ala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berkata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pada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mereka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yang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berbuat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riya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’ pada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hari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kiamat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ketika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manusia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mendapat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balasan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atas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amalan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mereka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: ‘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Pergilah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kalian pada orang yang kalian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tujukan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perbuatan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riya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’ di dunia. Lalu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lihatlah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apakah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kalian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mendapatkan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balasan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dari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mereka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?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  <a:cs typeface="Arabic Typesetting" panose="03020402040406030203" pitchFamily="66" charset="-78"/>
              </a:rPr>
              <a:t>’ (HR. Ahmad)</a:t>
            </a:r>
            <a:endParaRPr lang="en-ID" dirty="0">
              <a:latin typeface="+mj-lt"/>
            </a:endParaRPr>
          </a:p>
          <a:p>
            <a:pPr algn="just"/>
            <a:endParaRPr lang="en-ID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950388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C05E5CD-FA9A-86FF-BD94-649A16BC6898}"/>
              </a:ext>
            </a:extLst>
          </p:cNvPr>
          <p:cNvSpPr txBox="1"/>
          <p:nvPr/>
        </p:nvSpPr>
        <p:spPr>
          <a:xfrm>
            <a:off x="168756" y="4194874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</a:t>
            </a:r>
            <a:r>
              <a:rPr lang="en-US" sz="1200" i="1" dirty="0"/>
              <a:t>freepik.com</a:t>
            </a:r>
            <a:r>
              <a:rPr lang="en-US" sz="1200" dirty="0"/>
              <a:t>/</a:t>
            </a:r>
            <a:r>
              <a:rPr lang="en-US" sz="1200" dirty="0" err="1"/>
              <a:t>jcomp</a:t>
            </a:r>
            <a:endParaRPr lang="en-ID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138" cy="5143500"/>
          </a:xfrm>
          <a:prstGeom prst="rect">
            <a:avLst/>
          </a:prstGeom>
        </p:spPr>
      </p:pic>
      <p:sp>
        <p:nvSpPr>
          <p:cNvPr id="2" name="Google Shape;714;p37"/>
          <p:cNvSpPr txBox="1">
            <a:spLocks/>
          </p:cNvSpPr>
          <p:nvPr/>
        </p:nvSpPr>
        <p:spPr>
          <a:xfrm>
            <a:off x="4038600" y="971550"/>
            <a:ext cx="48006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Luruskan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niat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Berdoa</a:t>
            </a:r>
            <a:r>
              <a:rPr lang="en-US" sz="1600" dirty="0">
                <a:latin typeface="+mj-lt"/>
              </a:rPr>
              <a:t> dan </a:t>
            </a:r>
            <a:r>
              <a:rPr lang="en-US" sz="1600" dirty="0" err="1">
                <a:latin typeface="+mj-lt"/>
              </a:rPr>
              <a:t>memohon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pertolongan</a:t>
            </a:r>
            <a:r>
              <a:rPr lang="en-US" sz="1600" dirty="0">
                <a:latin typeface="+mj-lt"/>
              </a:rPr>
              <a:t> Allah </a:t>
            </a:r>
            <a:r>
              <a:rPr lang="en-US" sz="1600" dirty="0" err="1">
                <a:latin typeface="+mj-lt"/>
              </a:rPr>
              <a:t>Swt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Menyadari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kedudukan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hanyalah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seorang</a:t>
            </a:r>
            <a:r>
              <a:rPr lang="en-US" sz="1600" dirty="0">
                <a:latin typeface="+mj-lt"/>
              </a:rPr>
              <a:t> hamba.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Berusaha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mengendalikan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hati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Memperbanyak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bersyukur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Terus-</a:t>
            </a:r>
            <a:r>
              <a:rPr lang="en-US" sz="1600" dirty="0" err="1">
                <a:latin typeface="+mj-lt"/>
              </a:rPr>
              <a:t>menerus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mengingat</a:t>
            </a:r>
            <a:r>
              <a:rPr lang="en-US" sz="1600" dirty="0">
                <a:latin typeface="+mj-lt"/>
              </a:rPr>
              <a:t> Allah </a:t>
            </a:r>
            <a:r>
              <a:rPr lang="en-US" sz="1600" dirty="0" err="1">
                <a:latin typeface="+mj-lt"/>
              </a:rPr>
              <a:t>Swt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Sembunyikan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amal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kebaikan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Belajar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ikhlas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Mengingat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kematian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Menggiatkan</a:t>
            </a:r>
            <a:r>
              <a:rPr lang="en-US" sz="1600" dirty="0">
                <a:latin typeface="+mj-lt"/>
              </a:rPr>
              <a:t> ibadah.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Menyadari</a:t>
            </a:r>
            <a:r>
              <a:rPr lang="en-US" sz="1600" dirty="0">
                <a:latin typeface="+mj-lt"/>
              </a:rPr>
              <a:t> Allah </a:t>
            </a:r>
            <a:r>
              <a:rPr lang="en-US" sz="1600" dirty="0" err="1">
                <a:latin typeface="+mj-lt"/>
              </a:rPr>
              <a:t>Swt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selalu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mengawasi</a:t>
            </a:r>
            <a:endParaRPr lang="en-U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Mengingat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bahaya</a:t>
            </a:r>
            <a:r>
              <a:rPr lang="en-US" sz="1600" dirty="0">
                <a:latin typeface="+mj-lt"/>
              </a:rPr>
              <a:t> ria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6835" y="991020"/>
            <a:ext cx="3302930" cy="1158039"/>
            <a:chOff x="576835" y="991020"/>
            <a:chExt cx="3302930" cy="1158039"/>
          </a:xfrm>
        </p:grpSpPr>
        <p:sp>
          <p:nvSpPr>
            <p:cNvPr id="3" name="Google Shape;716;p37"/>
            <p:cNvSpPr txBox="1">
              <a:spLocks/>
            </p:cNvSpPr>
            <p:nvPr/>
          </p:nvSpPr>
          <p:spPr>
            <a:xfrm>
              <a:off x="576835" y="1504950"/>
              <a:ext cx="3302930" cy="644109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ID" sz="2000" b="1" dirty="0">
                  <a:latin typeface="+mn-lt"/>
                </a:rPr>
                <a:t>Cara </a:t>
              </a:r>
              <a:r>
                <a:rPr lang="en-ID" sz="2000" b="1" dirty="0" err="1">
                  <a:latin typeface="+mn-lt"/>
                </a:rPr>
                <a:t>Menghindari</a:t>
              </a:r>
              <a:r>
                <a:rPr lang="en-ID" sz="2000" b="1" dirty="0">
                  <a:latin typeface="+mn-lt"/>
                </a:rPr>
                <a:t> </a:t>
              </a:r>
              <a:r>
                <a:rPr lang="en-ID" sz="2000" b="1" dirty="0" err="1">
                  <a:latin typeface="+mn-lt"/>
                </a:rPr>
                <a:t>Sikap</a:t>
              </a:r>
              <a:r>
                <a:rPr lang="en-ID" sz="2000" b="1" dirty="0">
                  <a:latin typeface="+mn-lt"/>
                </a:rPr>
                <a:t> Ria</a:t>
              </a:r>
            </a:p>
            <a:p>
              <a:pPr>
                <a:spcBef>
                  <a:spcPts val="0"/>
                </a:spcBef>
              </a:pPr>
              <a:endParaRPr lang="en-US" sz="2000" b="1" dirty="0">
                <a:latin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FEC5ED2-3CAA-C24C-DF5A-18F43A2FE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14577" y="991020"/>
              <a:ext cx="427446" cy="427446"/>
            </a:xfrm>
            <a:prstGeom prst="rect">
              <a:avLst/>
            </a:prstGeom>
          </p:spPr>
        </p:pic>
      </p:grpSp>
      <p:pic>
        <p:nvPicPr>
          <p:cNvPr id="8" name="Google Shape;1267;p54">
            <a:extLst>
              <a:ext uri="{FF2B5EF4-FFF2-40B4-BE49-F238E27FC236}">
                <a16:creationId xmlns="" xmlns:a16="http://schemas.microsoft.com/office/drawing/2014/main" id="{5D682CE9-7CD0-271A-166C-F96B6F15A1C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6200" y="200642"/>
            <a:ext cx="1301835" cy="12178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1EA3B30-6498-E956-8219-38C6C0EF3A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7" y="2005030"/>
            <a:ext cx="3837760" cy="21874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54006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5FBB77-1368-4EEB-BAC8-7A3B2CBD1E69}"/>
              </a:ext>
            </a:extLst>
          </p:cNvPr>
          <p:cNvSpPr txBox="1"/>
          <p:nvPr/>
        </p:nvSpPr>
        <p:spPr>
          <a:xfrm>
            <a:off x="552365" y="4297263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Sumber</a:t>
            </a:r>
            <a:r>
              <a:rPr lang="en-US" sz="1100" dirty="0"/>
              <a:t>: </a:t>
            </a:r>
            <a:r>
              <a:rPr lang="en-US" sz="1100" i="1" dirty="0"/>
              <a:t>freepik.com</a:t>
            </a:r>
            <a:r>
              <a:rPr lang="en-US" sz="1100" dirty="0"/>
              <a:t>/lovelyday12</a:t>
            </a:r>
            <a:endParaRPr lang="en-ID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138" cy="5143500"/>
          </a:xfrm>
          <a:prstGeom prst="rect">
            <a:avLst/>
          </a:prstGeom>
        </p:spPr>
      </p:pic>
      <p:sp>
        <p:nvSpPr>
          <p:cNvPr id="3" name="Google Shape;716;p37"/>
          <p:cNvSpPr txBox="1">
            <a:spLocks/>
          </p:cNvSpPr>
          <p:nvPr/>
        </p:nvSpPr>
        <p:spPr>
          <a:xfrm>
            <a:off x="552365" y="1488279"/>
            <a:ext cx="3302930" cy="644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D" sz="2000" b="1" dirty="0" err="1">
                <a:latin typeface="+mn-lt"/>
              </a:rPr>
              <a:t>Manfaat</a:t>
            </a:r>
            <a:r>
              <a:rPr lang="en-ID" sz="2000" b="1" dirty="0">
                <a:latin typeface="+mn-lt"/>
              </a:rPr>
              <a:t> </a:t>
            </a:r>
            <a:r>
              <a:rPr lang="en-ID" sz="2000" b="1" dirty="0" err="1">
                <a:latin typeface="+mn-lt"/>
              </a:rPr>
              <a:t>Menjauhi</a:t>
            </a:r>
            <a:r>
              <a:rPr lang="en-ID" sz="2000" b="1" dirty="0">
                <a:latin typeface="+mn-lt"/>
              </a:rPr>
              <a:t> </a:t>
            </a:r>
            <a:r>
              <a:rPr lang="en-ID" sz="2000" b="1" dirty="0" err="1">
                <a:latin typeface="+mn-lt"/>
              </a:rPr>
              <a:t>Sikap</a:t>
            </a:r>
            <a:r>
              <a:rPr lang="en-ID" sz="2000" b="1" dirty="0">
                <a:latin typeface="+mn-lt"/>
              </a:rPr>
              <a:t> Ria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+mn-lt"/>
            </a:endParaRPr>
          </a:p>
        </p:txBody>
      </p:sp>
      <p:pic>
        <p:nvPicPr>
          <p:cNvPr id="8" name="Google Shape;1267;p54">
            <a:extLst>
              <a:ext uri="{FF2B5EF4-FFF2-40B4-BE49-F238E27FC236}">
                <a16:creationId xmlns="" xmlns:a16="http://schemas.microsoft.com/office/drawing/2014/main" id="{5D682CE9-7CD0-271A-166C-F96B6F15A1C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6200" y="200642"/>
            <a:ext cx="1301835" cy="12178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5B6FACE-BCEC-C782-1BF8-C16EA098E7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0000" y1="50391" x2="58789" y2="62305"/>
                        <a14:foregroundMark x1="58789" y1="62305" x2="53906" y2="61523"/>
                        <a14:foregroundMark x1="45117" y1="58008" x2="49414" y2="68164"/>
                        <a14:foregroundMark x1="41016" y1="50391" x2="49805" y2="46289"/>
                        <a14:foregroundMark x1="51758" y1="47656" x2="62891" y2="56641"/>
                        <a14:foregroundMark x1="62109" y1="61133" x2="46191" y2="69531"/>
                        <a14:foregroundMark x1="46191" y1="69531" x2="44531" y2="69727"/>
                        <a14:foregroundMark x1="41797" y1="58984" x2="44727" y2="58984"/>
                        <a14:foregroundMark x1="53125" y1="58789" x2="48828" y2="58008"/>
                        <a14:foregroundMark x1="52344" y1="21484" x2="50586" y2="214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96" y="671627"/>
            <a:ext cx="1009541" cy="10095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178ED4C-5B7C-964E-4979-AED1BAC7BB47}"/>
              </a:ext>
            </a:extLst>
          </p:cNvPr>
          <p:cNvSpPr txBox="1"/>
          <p:nvPr/>
        </p:nvSpPr>
        <p:spPr>
          <a:xfrm>
            <a:off x="4407660" y="1492106"/>
            <a:ext cx="4243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+mj-lt"/>
              </a:rPr>
              <a:t>Ikhlas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amal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dilakukan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Makin </a:t>
            </a:r>
            <a:r>
              <a:rPr lang="en-US" dirty="0" err="1">
                <a:latin typeface="+mj-lt"/>
              </a:rPr>
              <a:t>meyakini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bahwa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beramal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Allah </a:t>
            </a:r>
            <a:r>
              <a:rPr lang="en-US" dirty="0" err="1">
                <a:latin typeface="+mj-lt"/>
              </a:rPr>
              <a:t>Swt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+mj-lt"/>
              </a:rPr>
              <a:t>Menjadikan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amal</a:t>
            </a:r>
            <a:r>
              <a:rPr lang="en-US" dirty="0">
                <a:latin typeface="+mj-lt"/>
              </a:rPr>
              <a:t> ibadah </a:t>
            </a:r>
            <a:r>
              <a:rPr lang="en-US" dirty="0" err="1">
                <a:latin typeface="+mj-lt"/>
              </a:rPr>
              <a:t>bermanfaat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sendiri</a:t>
            </a:r>
            <a:r>
              <a:rPr lang="en-US" dirty="0">
                <a:latin typeface="+mj-lt"/>
              </a:rPr>
              <a:t> dan orang lain.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+mj-lt"/>
              </a:rPr>
              <a:t>Terjauhkan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ancaman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syirik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kecil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+mj-lt"/>
              </a:rPr>
              <a:t>Terjauhkan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semua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amal</a:t>
            </a:r>
            <a:r>
              <a:rPr lang="en-US" dirty="0">
                <a:latin typeface="+mj-lt"/>
              </a:rPr>
              <a:t> ibadah yang </a:t>
            </a:r>
            <a:r>
              <a:rPr lang="en-US" dirty="0" err="1">
                <a:latin typeface="+mj-lt"/>
              </a:rPr>
              <a:t>bersifat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sia-sia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+mj-lt"/>
              </a:rPr>
              <a:t>Dicintai</a:t>
            </a:r>
            <a:r>
              <a:rPr lang="en-US" dirty="0">
                <a:latin typeface="+mj-lt"/>
              </a:rPr>
              <a:t> oleh Allah </a:t>
            </a:r>
            <a:r>
              <a:rPr lang="en-US" dirty="0" err="1">
                <a:latin typeface="+mj-lt"/>
              </a:rPr>
              <a:t>Swt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rasul</a:t>
            </a:r>
            <a:r>
              <a:rPr lang="en-US" dirty="0">
                <a:latin typeface="+mj-lt"/>
              </a:rPr>
              <a:t>-Nya dan </a:t>
            </a:r>
            <a:r>
              <a:rPr lang="en-US" dirty="0" err="1">
                <a:latin typeface="+mj-lt"/>
              </a:rPr>
              <a:t>manusia</a:t>
            </a:r>
            <a:r>
              <a:rPr lang="en-US" dirty="0">
                <a:latin typeface="+mj-lt"/>
              </a:rPr>
              <a:t>.</a:t>
            </a:r>
          </a:p>
        </p:txBody>
      </p:sp>
      <p:pic>
        <p:nvPicPr>
          <p:cNvPr id="1026" name="Picture 2" descr="Hand puting coins in money bag for saving on table background Premium Photo">
            <a:extLst>
              <a:ext uri="{FF2B5EF4-FFF2-40B4-BE49-F238E27FC236}">
                <a16:creationId xmlns="" xmlns:a16="http://schemas.microsoft.com/office/drawing/2014/main" id="{7FF08154-8482-2E25-7152-549B5F0EA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495"/>
          <a:stretch/>
        </p:blipFill>
        <p:spPr bwMode="auto">
          <a:xfrm>
            <a:off x="464448" y="1940558"/>
            <a:ext cx="3682436" cy="24577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5130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8099D5-C024-E5C1-C8ED-28C2136FF7E5}"/>
              </a:ext>
            </a:extLst>
          </p:cNvPr>
          <p:cNvSpPr txBox="1"/>
          <p:nvPr/>
        </p:nvSpPr>
        <p:spPr>
          <a:xfrm>
            <a:off x="4616891" y="3942773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Sumber</a:t>
            </a:r>
            <a:r>
              <a:rPr lang="en-US" sz="1000" i="1" dirty="0"/>
              <a:t>: freepik.com</a:t>
            </a:r>
            <a:r>
              <a:rPr lang="en-US" sz="1000" dirty="0"/>
              <a:t>/</a:t>
            </a:r>
            <a:r>
              <a:rPr lang="en-US" sz="1000" dirty="0" err="1"/>
              <a:t>freepik</a:t>
            </a:r>
            <a:endParaRPr lang="en-ID" sz="100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C64BAA0-3F6A-D947-7753-A711B61E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" y="0"/>
            <a:ext cx="9143244" cy="5143500"/>
          </a:xfrm>
          <a:prstGeom prst="rect">
            <a:avLst/>
          </a:prstGeom>
        </p:spPr>
      </p:pic>
      <p:grpSp>
        <p:nvGrpSpPr>
          <p:cNvPr id="426" name="Google Shape;426;p33"/>
          <p:cNvGrpSpPr/>
          <p:nvPr/>
        </p:nvGrpSpPr>
        <p:grpSpPr>
          <a:xfrm>
            <a:off x="4113393" y="1234260"/>
            <a:ext cx="4537267" cy="2674979"/>
            <a:chOff x="3856911" y="1241129"/>
            <a:chExt cx="4537267" cy="2674979"/>
          </a:xfrm>
        </p:grpSpPr>
        <p:sp>
          <p:nvSpPr>
            <p:cNvPr id="427" name="Google Shape;427;p33"/>
            <p:cNvSpPr/>
            <p:nvPr/>
          </p:nvSpPr>
          <p:spPr>
            <a:xfrm>
              <a:off x="4228361" y="1241129"/>
              <a:ext cx="3797910" cy="2542169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3856911" y="3846153"/>
              <a:ext cx="4537267" cy="69956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3856911" y="3783368"/>
              <a:ext cx="4536567" cy="55964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5791256" y="3783368"/>
              <a:ext cx="664383" cy="34978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20;p32">
            <a:extLst>
              <a:ext uri="{FF2B5EF4-FFF2-40B4-BE49-F238E27FC236}">
                <a16:creationId xmlns="" xmlns:a16="http://schemas.microsoft.com/office/drawing/2014/main" id="{FDEA1877-CD2C-AF62-7B72-458F5B27EEBA}"/>
              </a:ext>
            </a:extLst>
          </p:cNvPr>
          <p:cNvSpPr txBox="1">
            <a:spLocks/>
          </p:cNvSpPr>
          <p:nvPr/>
        </p:nvSpPr>
        <p:spPr>
          <a:xfrm>
            <a:off x="937932" y="1745033"/>
            <a:ext cx="2635068" cy="165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800"/>
              </a:spcAft>
              <a:buFont typeface="Nunito"/>
              <a:buNone/>
            </a:pPr>
            <a:endParaRPr lang="en-ID" sz="1800" dirty="0">
              <a:latin typeface="Poor Richard" panose="02080502050505020702" pitchFamily="18" charset="0"/>
            </a:endParaRPr>
          </a:p>
          <a:p>
            <a:pPr marL="0" indent="0">
              <a:buFont typeface="Nunito"/>
              <a:buNone/>
            </a:pPr>
            <a:endParaRPr lang="en-ID" sz="1800" dirty="0"/>
          </a:p>
        </p:txBody>
      </p:sp>
      <p:sp>
        <p:nvSpPr>
          <p:cNvPr id="13" name="Google Shape;420;p32">
            <a:extLst>
              <a:ext uri="{FF2B5EF4-FFF2-40B4-BE49-F238E27FC236}">
                <a16:creationId xmlns="" xmlns:a16="http://schemas.microsoft.com/office/drawing/2014/main" id="{6CF0C9A2-7BA0-BD62-C2F6-C7C7CEDC8875}"/>
              </a:ext>
            </a:extLst>
          </p:cNvPr>
          <p:cNvSpPr txBox="1">
            <a:spLocks/>
          </p:cNvSpPr>
          <p:nvPr/>
        </p:nvSpPr>
        <p:spPr>
          <a:xfrm>
            <a:off x="861247" y="2343150"/>
            <a:ext cx="3252146" cy="60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800"/>
              </a:spcAft>
              <a:buFont typeface="Nunito"/>
              <a:buNone/>
            </a:pPr>
            <a:r>
              <a:rPr lang="en-ID" sz="1800" dirty="0">
                <a:solidFill>
                  <a:schemeClr val="tx1"/>
                </a:solidFill>
                <a:latin typeface="+mj-lt"/>
              </a:rPr>
              <a:t>Bahasa: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dipedengarkan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oleh orang lain.</a:t>
            </a:r>
          </a:p>
          <a:p>
            <a:pPr marL="0" indent="0" algn="just">
              <a:buFont typeface="Nunito"/>
              <a:buNone/>
            </a:pPr>
            <a:r>
              <a:rPr lang="en-ID" sz="1800" dirty="0" err="1">
                <a:solidFill>
                  <a:schemeClr val="tx1"/>
                </a:solidFill>
                <a:latin typeface="+mj-lt"/>
              </a:rPr>
              <a:t>Istilah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amalan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sengaja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dipedengarkan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atau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diceritkan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kepada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orang lain agar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diketahui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orang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tersebut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telah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melakukan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kebaikan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2050" name="Picture 2" descr="Volunteer collecting a donation box from another volunteer Free Photo">
            <a:extLst>
              <a:ext uri="{FF2B5EF4-FFF2-40B4-BE49-F238E27FC236}">
                <a16:creationId xmlns="" xmlns:a16="http://schemas.microsoft.com/office/drawing/2014/main" id="{4336BBD6-CDD9-2AC7-230A-9C1CE831B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15276" b="6526"/>
          <a:stretch/>
        </p:blipFill>
        <p:spPr bwMode="auto">
          <a:xfrm>
            <a:off x="4616891" y="1372819"/>
            <a:ext cx="3526076" cy="226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FBF3DA4-A0A7-4707-7425-4A94FF058E76}"/>
              </a:ext>
            </a:extLst>
          </p:cNvPr>
          <p:cNvGrpSpPr/>
          <p:nvPr/>
        </p:nvGrpSpPr>
        <p:grpSpPr>
          <a:xfrm>
            <a:off x="422471" y="227416"/>
            <a:ext cx="3276600" cy="649955"/>
            <a:chOff x="402780" y="373178"/>
            <a:chExt cx="3456261" cy="768032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B69AC8FB-58FF-FEEE-9567-3309F0747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80" y="373178"/>
              <a:ext cx="3456261" cy="76803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4C3AD21-C495-94CA-3AC4-2EB43F63B7B9}"/>
                </a:ext>
              </a:extLst>
            </p:cNvPr>
            <p:cNvSpPr txBox="1"/>
            <p:nvPr/>
          </p:nvSpPr>
          <p:spPr>
            <a:xfrm>
              <a:off x="496030" y="468735"/>
              <a:ext cx="1946562" cy="618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pc="300" dirty="0"/>
                <a:t>c. </a:t>
              </a:r>
              <a:r>
                <a:rPr lang="en-US" sz="2800" b="1" spc="300" dirty="0" err="1"/>
                <a:t>Sumah</a:t>
              </a:r>
              <a:endParaRPr lang="en-US" sz="2800" b="1" spc="300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6DBA2D13-F1DC-7242-8893-AF4268051BEC}"/>
              </a:ext>
            </a:extLst>
          </p:cNvPr>
          <p:cNvSpPr txBox="1">
            <a:spLocks/>
          </p:cNvSpPr>
          <p:nvPr/>
        </p:nvSpPr>
        <p:spPr>
          <a:xfrm>
            <a:off x="762000" y="999821"/>
            <a:ext cx="4020073" cy="48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Pengertian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4FC434-C719-C236-113A-5EB7EE24BC83}"/>
              </a:ext>
            </a:extLst>
          </p:cNvPr>
          <p:cNvSpPr txBox="1"/>
          <p:nvPr/>
        </p:nvSpPr>
        <p:spPr>
          <a:xfrm>
            <a:off x="6009453" y="1679984"/>
            <a:ext cx="3597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Sumber</a:t>
            </a:r>
            <a:r>
              <a:rPr lang="en-US" sz="900" dirty="0"/>
              <a:t>: freepil.com/</a:t>
            </a:r>
            <a:r>
              <a:rPr lang="en-US" sz="900" dirty="0" err="1"/>
              <a:t>drobotdean</a:t>
            </a:r>
            <a:endParaRPr lang="en-ID" sz="9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4E2B72F-6226-AC69-33D0-3A498C328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38"/>
          <a:stretch/>
        </p:blipFill>
        <p:spPr>
          <a:xfrm>
            <a:off x="310126" y="1891009"/>
            <a:ext cx="8714060" cy="3111910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867F3A46-F6CD-18C1-AF9C-72BF526CDDB9}"/>
              </a:ext>
            </a:extLst>
          </p:cNvPr>
          <p:cNvSpPr/>
          <p:nvPr/>
        </p:nvSpPr>
        <p:spPr>
          <a:xfrm>
            <a:off x="306115" y="1478029"/>
            <a:ext cx="2641246" cy="269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Hadis Riwayat Bukhari </a:t>
            </a:r>
            <a:endParaRPr lang="en-ID" sz="2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6653" y="2029837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/>
            </a:r>
            <a:br>
              <a:rPr lang="ar-DZ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</a:br>
            <a:endParaRPr lang="en-ID" sz="3200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E4DF26F-8D96-E8E2-B231-38DAD8F3B788}"/>
              </a:ext>
            </a:extLst>
          </p:cNvPr>
          <p:cNvSpPr txBox="1">
            <a:spLocks/>
          </p:cNvSpPr>
          <p:nvPr/>
        </p:nvSpPr>
        <p:spPr>
          <a:xfrm>
            <a:off x="277540" y="898725"/>
            <a:ext cx="7360511" cy="48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Dalil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Larangan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Bersikap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Sumah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C1586F5-90E7-64BA-1290-DE37876F670C}"/>
              </a:ext>
            </a:extLst>
          </p:cNvPr>
          <p:cNvGrpSpPr/>
          <p:nvPr/>
        </p:nvGrpSpPr>
        <p:grpSpPr>
          <a:xfrm>
            <a:off x="422471" y="227416"/>
            <a:ext cx="3276600" cy="649955"/>
            <a:chOff x="402780" y="373178"/>
            <a:chExt cx="3456261" cy="768032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D06ADCC-FCAE-8F16-7BE9-6C0D16778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80" y="373178"/>
              <a:ext cx="3456261" cy="7680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5BDC2E-858C-870B-F504-81DB2120536C}"/>
                </a:ext>
              </a:extLst>
            </p:cNvPr>
            <p:cNvSpPr txBox="1"/>
            <p:nvPr/>
          </p:nvSpPr>
          <p:spPr>
            <a:xfrm>
              <a:off x="496030" y="468735"/>
              <a:ext cx="1988835" cy="618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pc="300" dirty="0"/>
                <a:t>C. </a:t>
              </a:r>
              <a:r>
                <a:rPr lang="en-US" sz="2800" b="1" spc="300" dirty="0" err="1"/>
                <a:t>Sumah</a:t>
              </a:r>
              <a:endParaRPr lang="en-US" sz="2800" b="1" spc="3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FDF309F-70DB-6D95-72BD-3070F496CC22}"/>
              </a:ext>
            </a:extLst>
          </p:cNvPr>
          <p:cNvSpPr txBox="1"/>
          <p:nvPr/>
        </p:nvSpPr>
        <p:spPr>
          <a:xfrm>
            <a:off x="762000" y="2184799"/>
            <a:ext cx="76853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ar-DZ" sz="2400" b="1" i="0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dobe Naskh Medium" panose="01010101010101010101"/>
              </a:rPr>
              <a:t>عن سلمة, قال سَمعْتُ جُنْدَبًا, يَقٌولُ: قال النّبي صلّى الله عليه و سلّم:  مَنْ سَمَّعَ سَمَّعَ اللَّهُ بِهِ، وَمَنْ يُرَائِي يُرَائِي اللَّهُ بِهِ (رواه البخارى)</a:t>
            </a:r>
            <a:endParaRPr lang="ar-DZ" sz="2400" b="1" dirty="0">
              <a:solidFill>
                <a:schemeClr val="tx1"/>
              </a:solidFill>
              <a:latin typeface="Arabic Typesetting" panose="03020402040406030203" pitchFamily="66" charset="-78"/>
              <a:cs typeface="Adobe Naskh Medium" panose="01010101010101010101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4B4DD1-0F77-B22D-46FC-07AAA5F2B7D1}"/>
              </a:ext>
            </a:extLst>
          </p:cNvPr>
          <p:cNvSpPr txBox="1"/>
          <p:nvPr/>
        </p:nvSpPr>
        <p:spPr>
          <a:xfrm>
            <a:off x="762000" y="3314058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Dari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Salamah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berkata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bahwa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mendengar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dari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Jundab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berkata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bahwa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Nabi Saw.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bersabda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“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Siapa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beramal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karena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sumah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, Allah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akan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menjadikannya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dikenal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sumah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, dan yang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beramal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ria, Allah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menjadikannya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dikenal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ria”</a:t>
            </a:r>
          </a:p>
          <a:p>
            <a:pPr algn="ctr"/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(HR. Bukhari).</a:t>
            </a:r>
            <a:endParaRPr lang="en-ID" dirty="0">
              <a:solidFill>
                <a:schemeClr val="tx1"/>
              </a:solidFill>
              <a:latin typeface="+mj-lt"/>
            </a:endParaRPr>
          </a:p>
          <a:p>
            <a:endParaRPr lang="en-ID" dirty="0"/>
          </a:p>
        </p:txBody>
      </p:sp>
      <p:pic>
        <p:nvPicPr>
          <p:cNvPr id="17" name="Picture 2" descr="Portrait of a smiling confident man in sunglasses Free Photo">
            <a:extLst>
              <a:ext uri="{FF2B5EF4-FFF2-40B4-BE49-F238E27FC236}">
                <a16:creationId xmlns="" xmlns:a16="http://schemas.microsoft.com/office/drawing/2014/main" id="{7819F36D-16C1-F56D-B97B-08E64FD2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9" b="98801" l="9585" r="89617">
                        <a14:foregroundMark x1="49840" y1="7434" x2="46006" y2="10552"/>
                        <a14:foregroundMark x1="49361" y1="3837" x2="49361" y2="1679"/>
                        <a14:foregroundMark x1="72364" y1="93046" x2="81629" y2="92086"/>
                        <a14:foregroundMark x1="29393" y1="88010" x2="29872" y2="92086"/>
                        <a14:foregroundMark x1="56070" y1="98801" x2="64696" y2="98801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268">
            <a:off x="6757664" y="19243"/>
            <a:ext cx="2600655" cy="17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0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09A543-A705-2B9D-4B09-4252C2972F74}"/>
              </a:ext>
            </a:extLst>
          </p:cNvPr>
          <p:cNvSpPr txBox="1"/>
          <p:nvPr/>
        </p:nvSpPr>
        <p:spPr>
          <a:xfrm>
            <a:off x="717543" y="4036583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Sumber</a:t>
            </a:r>
            <a:r>
              <a:rPr lang="en-US" sz="1050" dirty="0"/>
              <a:t>: freepik.com/master1305</a:t>
            </a:r>
            <a:endParaRPr lang="en-ID" sz="105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1A763AE-FF9E-3A4C-0ACB-594CCADBB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-7495"/>
            <a:ext cx="9143244" cy="5143500"/>
          </a:xfrm>
          <a:prstGeom prst="rect">
            <a:avLst/>
          </a:prstGeom>
        </p:spPr>
      </p:pic>
      <p:sp>
        <p:nvSpPr>
          <p:cNvPr id="275" name="Google Shape;275;p20"/>
          <p:cNvSpPr txBox="1">
            <a:spLocks noGrp="1"/>
          </p:cNvSpPr>
          <p:nvPr>
            <p:ph type="body" sz="half" idx="2"/>
          </p:nvPr>
        </p:nvSpPr>
        <p:spPr>
          <a:xfrm>
            <a:off x="1014776" y="1228531"/>
            <a:ext cx="2209800" cy="35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Manfaat menjauhi sikap sumah</a:t>
            </a:r>
            <a:endParaRPr sz="2000" b="1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>
              <a:latin typeface="Poor Richard" panose="02080502050505020702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6CA949-8B5B-B155-5680-19B04361982F}"/>
              </a:ext>
            </a:extLst>
          </p:cNvPr>
          <p:cNvSpPr txBox="1"/>
          <p:nvPr/>
        </p:nvSpPr>
        <p:spPr>
          <a:xfrm>
            <a:off x="3810000" y="1276350"/>
            <a:ext cx="4519536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+mj-lt"/>
              </a:rPr>
              <a:t>Menjadi</a:t>
            </a:r>
            <a:r>
              <a:rPr lang="en-US" dirty="0">
                <a:latin typeface="+mj-lt"/>
              </a:rPr>
              <a:t> hamba Allah </a:t>
            </a:r>
            <a:r>
              <a:rPr lang="en-US" dirty="0" err="1">
                <a:latin typeface="+mj-lt"/>
              </a:rPr>
              <a:t>Swt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berkualitas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+mj-lt"/>
              </a:rPr>
              <a:t>Mengutamakan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kepentingan</a:t>
            </a:r>
            <a:r>
              <a:rPr lang="en-US" dirty="0">
                <a:latin typeface="+mj-lt"/>
              </a:rPr>
              <a:t> Allah </a:t>
            </a:r>
            <a:r>
              <a:rPr lang="en-US" dirty="0" err="1">
                <a:latin typeface="+mj-lt"/>
              </a:rPr>
              <a:t>Swt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latin typeface="+mj-lt"/>
              </a:rPr>
              <a:t>atas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kepentingan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hawa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nafsu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+mj-lt"/>
              </a:rPr>
              <a:t>Mendorong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umat</a:t>
            </a:r>
            <a:r>
              <a:rPr lang="en-US" dirty="0">
                <a:latin typeface="+mj-lt"/>
              </a:rPr>
              <a:t> Islam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semakin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yakin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jaminan</a:t>
            </a:r>
            <a:r>
              <a:rPr lang="en-US" dirty="0">
                <a:latin typeface="+mj-lt"/>
              </a:rPr>
              <a:t> Allah </a:t>
            </a:r>
            <a:r>
              <a:rPr lang="en-US" dirty="0" err="1">
                <a:latin typeface="+mj-lt"/>
              </a:rPr>
              <a:t>Swt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+mj-lt"/>
              </a:rPr>
              <a:t>Mendorong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umat</a:t>
            </a:r>
            <a:r>
              <a:rPr lang="en-US" dirty="0">
                <a:latin typeface="+mj-lt"/>
              </a:rPr>
              <a:t> Islam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mengutamakan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kehidupan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akhirat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B688DC4-7283-2457-B99B-FA1BD3B6FF2F}"/>
              </a:ext>
            </a:extLst>
          </p:cNvPr>
          <p:cNvSpPr txBox="1">
            <a:spLocks/>
          </p:cNvSpPr>
          <p:nvPr/>
        </p:nvSpPr>
        <p:spPr>
          <a:xfrm>
            <a:off x="443349" y="397069"/>
            <a:ext cx="7360511" cy="48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Sumah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E145444-30CA-4D0A-5032-16080D9DB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  <p:pic>
        <p:nvPicPr>
          <p:cNvPr id="2050" name="Picture 2" descr="Teenage boy whispering in the ear a secret to friendl on white background Free Photo">
            <a:extLst>
              <a:ext uri="{FF2B5EF4-FFF2-40B4-BE49-F238E27FC236}">
                <a16:creationId xmlns="" xmlns:a16="http://schemas.microsoft.com/office/drawing/2014/main" id="{566D8964-775B-9D83-FBBE-022ACBF1C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73" b="97842" l="9744" r="89776">
                        <a14:foregroundMark x1="41853" y1="9832" x2="38339" y2="8873"/>
                        <a14:foregroundMark x1="18051" y1="65707" x2="15495" y2="72182"/>
                        <a14:foregroundMark x1="30671" y1="56595" x2="31470" y2="61391"/>
                        <a14:foregroundMark x1="25399" y1="53237" x2="22364" y2="54197"/>
                        <a14:foregroundMark x1="17732" y1="59952" x2="17891" y2="64988"/>
                        <a14:foregroundMark x1="15335" y1="76739" x2="15176" y2="81055"/>
                        <a14:foregroundMark x1="14696" y1="76978" x2="13259" y2="83693"/>
                        <a14:foregroundMark x1="17891" y1="89209" x2="17891" y2="97842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7910"/>
            <a:ext cx="3324498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3E9DD5-14AA-822D-09D0-05BD80BA0D0D}"/>
              </a:ext>
            </a:extLst>
          </p:cNvPr>
          <p:cNvSpPr txBox="1"/>
          <p:nvPr/>
        </p:nvSpPr>
        <p:spPr>
          <a:xfrm rot="5400000">
            <a:off x="6681595" y="2289865"/>
            <a:ext cx="3249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Sumber</a:t>
            </a:r>
            <a:r>
              <a:rPr lang="en-US" sz="900" dirty="0"/>
              <a:t>: </a:t>
            </a:r>
            <a:r>
              <a:rPr lang="en-US" sz="900" i="1" dirty="0"/>
              <a:t>shutterstock.com</a:t>
            </a:r>
            <a:r>
              <a:rPr lang="en-US" sz="900" dirty="0"/>
              <a:t>/1907970892</a:t>
            </a:r>
            <a:endParaRPr lang="en-ID" sz="9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5293B2D-716E-83CB-D5E7-9930300E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-7495"/>
            <a:ext cx="9143244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E21217-3E18-13DC-F6C5-72C50E734A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1122"/>
          <a:stretch/>
        </p:blipFill>
        <p:spPr>
          <a:xfrm>
            <a:off x="4343400" y="730697"/>
            <a:ext cx="3676174" cy="369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13" name="Google Shape;413;p32"/>
          <p:cNvGrpSpPr/>
          <p:nvPr/>
        </p:nvGrpSpPr>
        <p:grpSpPr>
          <a:xfrm>
            <a:off x="4868489" y="396326"/>
            <a:ext cx="2736410" cy="4222433"/>
            <a:chOff x="2112475" y="238125"/>
            <a:chExt cx="3395050" cy="5238750"/>
          </a:xfrm>
        </p:grpSpPr>
        <p:sp>
          <p:nvSpPr>
            <p:cNvPr id="414" name="Google Shape;414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9" name="Google Shape;41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184" y="1249541"/>
            <a:ext cx="4040215" cy="2780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20" name="Google Shape;420;p32"/>
          <p:cNvSpPr txBox="1">
            <a:spLocks noGrp="1"/>
          </p:cNvSpPr>
          <p:nvPr>
            <p:ph type="body" idx="4294967295"/>
          </p:nvPr>
        </p:nvSpPr>
        <p:spPr>
          <a:xfrm>
            <a:off x="533400" y="1885950"/>
            <a:ext cx="3370283" cy="19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just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ID" sz="1800" dirty="0" err="1">
                <a:solidFill>
                  <a:schemeClr val="tx1"/>
                </a:solidFill>
                <a:latin typeface="+mj-lt"/>
              </a:rPr>
              <a:t>Sikap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hidup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menghambur-hamburkan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uang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secara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berlebihan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tujuan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bersenang-senang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dan minim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manfaat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159963-2CFB-F510-5ED7-0032803F6E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4" r="7183"/>
          <a:stretch/>
        </p:blipFill>
        <p:spPr>
          <a:xfrm>
            <a:off x="5059092" y="683180"/>
            <a:ext cx="2436772" cy="371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EB20DFEF-167B-897D-DA02-56E8284A533D}"/>
              </a:ext>
            </a:extLst>
          </p:cNvPr>
          <p:cNvSpPr txBox="1">
            <a:spLocks/>
          </p:cNvSpPr>
          <p:nvPr/>
        </p:nvSpPr>
        <p:spPr>
          <a:xfrm>
            <a:off x="412192" y="1304687"/>
            <a:ext cx="4020073" cy="48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Pengertian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3F2C8C1-FA7F-1452-EA85-FE747B2C2AD0}"/>
              </a:ext>
            </a:extLst>
          </p:cNvPr>
          <p:cNvGrpSpPr/>
          <p:nvPr/>
        </p:nvGrpSpPr>
        <p:grpSpPr>
          <a:xfrm>
            <a:off x="431458" y="234830"/>
            <a:ext cx="3276600" cy="649955"/>
            <a:chOff x="412260" y="381939"/>
            <a:chExt cx="3456261" cy="76803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02352C3-3269-AC53-9A2A-C07EA8A9D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60" y="381939"/>
              <a:ext cx="3456261" cy="76803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8556637-B054-4F55-103D-DA6171F00A63}"/>
                </a:ext>
              </a:extLst>
            </p:cNvPr>
            <p:cNvSpPr txBox="1"/>
            <p:nvPr/>
          </p:nvSpPr>
          <p:spPr>
            <a:xfrm>
              <a:off x="496030" y="468735"/>
              <a:ext cx="2271891" cy="618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pc="300" dirty="0"/>
                <a:t>D. </a:t>
              </a:r>
              <a:r>
                <a:rPr lang="en-US" sz="2800" b="1" spc="300" dirty="0" err="1"/>
                <a:t>Takabur</a:t>
              </a:r>
              <a:endParaRPr lang="en-US" sz="2800" b="1" spc="3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CBE0DC8-74A2-78D6-1F78-2E65056E9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9E4D5C1-1686-6CE5-8B74-0C83FEE5A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-7495"/>
            <a:ext cx="9143244" cy="5143500"/>
          </a:xfrm>
          <a:prstGeom prst="rect">
            <a:avLst/>
          </a:prstGeom>
        </p:spPr>
      </p:pic>
      <p:sp>
        <p:nvSpPr>
          <p:cNvPr id="8" name="Google Shape;256;p18">
            <a:extLst>
              <a:ext uri="{FF2B5EF4-FFF2-40B4-BE49-F238E27FC236}">
                <a16:creationId xmlns="" xmlns:a16="http://schemas.microsoft.com/office/drawing/2014/main" id="{09F3F2F4-2D1C-6C90-A387-BC1F95278BEE}"/>
              </a:ext>
            </a:extLst>
          </p:cNvPr>
          <p:cNvSpPr txBox="1">
            <a:spLocks/>
          </p:cNvSpPr>
          <p:nvPr/>
        </p:nvSpPr>
        <p:spPr>
          <a:xfrm>
            <a:off x="1600200" y="890059"/>
            <a:ext cx="5943600" cy="127509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</a:pPr>
            <a:r>
              <a:rPr lang="ar-DZ" sz="2400" b="1" dirty="0">
                <a:latin typeface="Palace Script MT" panose="030303020206070C0B05" pitchFamily="66" charset="0"/>
                <a:cs typeface="+mj-cs"/>
              </a:rPr>
              <a:t>عن عبد الله بنُ مسعود, عن النّبي صلّى الله عليه و سلّم قال:  .... الكبر بَطَرُ الحَقّ, وَ غَمْطُ النَّاس (رواه مسلم)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7EC6D28-6EBF-24F3-2A7F-4819A96998FD}"/>
              </a:ext>
            </a:extLst>
          </p:cNvPr>
          <p:cNvSpPr txBox="1"/>
          <p:nvPr/>
        </p:nvSpPr>
        <p:spPr>
          <a:xfrm>
            <a:off x="898358" y="1971585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+mj-lt"/>
              </a:rPr>
              <a:t>Dari Abdullah bin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Mas’ud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R.A., Nabi Saw.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Bersabda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, “…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Kesombongan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adalah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menolak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kebenaran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dan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merendahkan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manusia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”.</a:t>
            </a:r>
          </a:p>
          <a:p>
            <a:pPr algn="ctr"/>
            <a:r>
              <a:rPr lang="en-US" i="1" dirty="0">
                <a:solidFill>
                  <a:schemeClr val="tx1"/>
                </a:solidFill>
                <a:latin typeface="+mj-lt"/>
              </a:rPr>
              <a:t> (HR. Muslim).</a:t>
            </a:r>
          </a:p>
          <a:p>
            <a:endParaRPr lang="en-ID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4A9BAD0D-57A7-ED38-DD67-48C3D5B776D5}"/>
              </a:ext>
            </a:extLst>
          </p:cNvPr>
          <p:cNvSpPr txBox="1">
            <a:spLocks/>
          </p:cNvSpPr>
          <p:nvPr/>
        </p:nvSpPr>
        <p:spPr>
          <a:xfrm>
            <a:off x="1219200" y="2978345"/>
            <a:ext cx="6705600" cy="13105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 algn="ctr">
              <a:buFont typeface="Arial" pitchFamily="34" charset="0"/>
              <a:buNone/>
            </a:pPr>
            <a:r>
              <a:rPr lang="ar-DZ" sz="2000" b="1" dirty="0">
                <a:latin typeface="Adobe Naskh Medium"/>
                <a:cs typeface="+mj-cs"/>
              </a:rPr>
              <a:t>وَلَا تُصَعِّرْ خَدَّكَ لِلنَّاسِ وَلَا تَمْشِ فِى الْاَرْضِ مَرَحًاۗ اِنَّ اللّٰهَ لَا يُحِبُّ كُلَّ مُخْتَالٍ فَخُوْرٍۚ </a:t>
            </a:r>
            <a:endParaRPr lang="en-US" sz="2000" b="1" dirty="0">
              <a:latin typeface="Adobe Naskh Medium"/>
              <a:cs typeface="+mj-cs"/>
            </a:endParaRPr>
          </a:p>
          <a:p>
            <a:pPr marL="101600" indent="0" algn="ctr">
              <a:buFont typeface="Arial" pitchFamily="34" charset="0"/>
              <a:buNone/>
            </a:pPr>
            <a:r>
              <a:rPr lang="ar-DZ" sz="2000" b="1" dirty="0">
                <a:latin typeface="Adobe Naskh Medium"/>
                <a:cs typeface="+mj-cs"/>
              </a:rPr>
              <a:t>(لقمن: ۱۸ )</a:t>
            </a:r>
            <a:endParaRPr lang="en-ID" sz="2000" b="1" dirty="0">
              <a:latin typeface="Adobe Naskh Medium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BFC519-BD8B-C7F6-3FA7-2B75A99797D4}"/>
              </a:ext>
            </a:extLst>
          </p:cNvPr>
          <p:cNvSpPr txBox="1"/>
          <p:nvPr/>
        </p:nvSpPr>
        <p:spPr>
          <a:xfrm>
            <a:off x="898358" y="3717009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janganlah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kamu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memalingkan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wajah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manusia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(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karena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sombong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)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janganlah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berjalan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di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bumi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angkuh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Sungguh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, Allah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tidak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menyukai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orang-orang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sombong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membanggakan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diri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  <a:endParaRPr lang="en-ID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E7844CB-6350-7DDE-0BA1-B0F9BC53688A}"/>
              </a:ext>
            </a:extLst>
          </p:cNvPr>
          <p:cNvSpPr txBox="1">
            <a:spLocks/>
          </p:cNvSpPr>
          <p:nvPr/>
        </p:nvSpPr>
        <p:spPr>
          <a:xfrm>
            <a:off x="375794" y="400859"/>
            <a:ext cx="7360511" cy="48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Dalil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Larangan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Bersikap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Takabur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  <p:pic>
        <p:nvPicPr>
          <p:cNvPr id="13" name="Picture 12" descr="Arrogant redhead guy in glasses cross arms on chest, looking at something with skeptical face, standing over pink background. Free Photo">
            <a:extLst>
              <a:ext uri="{FF2B5EF4-FFF2-40B4-BE49-F238E27FC236}">
                <a16:creationId xmlns="" xmlns:a16="http://schemas.microsoft.com/office/drawing/2014/main" id="{6D22A07C-8070-4CE4-F74B-F9CCEAE0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53" b="89928" l="9904" r="89936">
                        <a14:foregroundMark x1="48562" y1="10312" x2="47923" y2="8153"/>
                        <a14:backgroundMark x1="57668" y1="25180" x2="57348" y2="30456"/>
                      </a14:backgroundRemoval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09"/>
            <a:ext cx="3425223" cy="22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8FA492D-3C92-B9D7-06F0-0FD649037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1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6DB652-5FD8-F054-2AA2-6237CE1E7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-19050"/>
            <a:ext cx="9143244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" y="0"/>
            <a:ext cx="9143244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E5991-21E7-C2AF-96EF-1EA454F6C6C1}"/>
              </a:ext>
            </a:extLst>
          </p:cNvPr>
          <p:cNvSpPr txBox="1">
            <a:spLocks/>
          </p:cNvSpPr>
          <p:nvPr/>
        </p:nvSpPr>
        <p:spPr>
          <a:xfrm>
            <a:off x="304800" y="80828"/>
            <a:ext cx="5715000" cy="5859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Takabur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" y="12489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Cara </a:t>
            </a:r>
            <a:r>
              <a:rPr lang="en-US" sz="2000" b="1" dirty="0" err="1"/>
              <a:t>menghindari</a:t>
            </a:r>
            <a:endParaRPr lang="en-US" sz="2000" b="1" dirty="0"/>
          </a:p>
          <a:p>
            <a:pPr algn="ctr"/>
            <a:r>
              <a:rPr lang="en-US" sz="2000" b="1" dirty="0"/>
              <a:t> </a:t>
            </a:r>
            <a:r>
              <a:rPr lang="en-US" sz="2000" b="1" dirty="0" err="1"/>
              <a:t>sikap</a:t>
            </a:r>
            <a:r>
              <a:rPr lang="en-US" sz="2000" b="1" dirty="0"/>
              <a:t> </a:t>
            </a:r>
            <a:r>
              <a:rPr lang="en-US" sz="2000" b="1" dirty="0" err="1"/>
              <a:t>takabur</a:t>
            </a:r>
            <a:r>
              <a:rPr lang="en-US" sz="2000" b="1" dirty="0"/>
              <a:t> </a:t>
            </a:r>
            <a:endParaRPr lang="en-ID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3962400" y="725091"/>
            <a:ext cx="502042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+mj-lt"/>
              </a:rPr>
              <a:t>Membiasakan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untuk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selalu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tawaduk</a:t>
            </a:r>
            <a:endParaRPr lang="en-U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+mj-lt"/>
              </a:rPr>
              <a:t>Berusaha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tidak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memandang</a:t>
            </a:r>
            <a:r>
              <a:rPr lang="en-US" sz="1600" dirty="0">
                <a:latin typeface="+mj-lt"/>
              </a:rPr>
              <a:t> orang lain </a:t>
            </a:r>
            <a:r>
              <a:rPr lang="en-US" sz="1600" dirty="0" err="1">
                <a:latin typeface="+mj-lt"/>
              </a:rPr>
              <a:t>dari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sisi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kelemahan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+mj-lt"/>
              </a:rPr>
              <a:t>Memperbanyak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zikir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kepada</a:t>
            </a:r>
            <a:r>
              <a:rPr lang="en-US" sz="1600" dirty="0">
                <a:latin typeface="+mj-lt"/>
              </a:rPr>
              <a:t> Allah </a:t>
            </a:r>
            <a:r>
              <a:rPr lang="en-US" sz="1600" dirty="0" err="1">
                <a:latin typeface="+mj-lt"/>
              </a:rPr>
              <a:t>Swt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+mj-lt"/>
              </a:rPr>
              <a:t>Memperluas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pertemanan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baik</a:t>
            </a:r>
            <a:r>
              <a:rPr lang="en-US" sz="1600" dirty="0">
                <a:latin typeface="+mj-lt"/>
              </a:rPr>
              <a:t> di </a:t>
            </a:r>
            <a:r>
              <a:rPr lang="en-US" sz="1600" dirty="0" err="1">
                <a:latin typeface="+mj-lt"/>
              </a:rPr>
              <a:t>lingkungan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rumah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atau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sekolah</a:t>
            </a:r>
            <a:r>
              <a:rPr lang="en-US" sz="1600" dirty="0"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D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636281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Manfaat</a:t>
            </a:r>
            <a:r>
              <a:rPr lang="en-US" sz="2000" b="1" dirty="0"/>
              <a:t> </a:t>
            </a:r>
            <a:r>
              <a:rPr lang="en-US" sz="2000" b="1" dirty="0" err="1"/>
              <a:t>menjauhi</a:t>
            </a:r>
            <a:r>
              <a:rPr lang="en-US" sz="2000" b="1" dirty="0"/>
              <a:t> </a:t>
            </a:r>
            <a:r>
              <a:rPr lang="en-US" sz="2000" b="1" dirty="0" err="1"/>
              <a:t>sikap</a:t>
            </a:r>
            <a:r>
              <a:rPr lang="en-US" sz="2000" b="1" dirty="0"/>
              <a:t> </a:t>
            </a:r>
            <a:r>
              <a:rPr lang="en-US" sz="2000" b="1" dirty="0" err="1"/>
              <a:t>takabur</a:t>
            </a:r>
            <a:r>
              <a:rPr lang="en-US" sz="2000" b="1" dirty="0"/>
              <a:t> </a:t>
            </a:r>
            <a:endParaRPr lang="en-ID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919538" y="2380893"/>
            <a:ext cx="49196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+mj-lt"/>
              </a:rPr>
              <a:t>Menjadikan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manusia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bersikap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rendah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hati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+mj-lt"/>
              </a:rPr>
              <a:t>Menumbuhkan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kesadaran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bahwa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manusia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adalah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makhluk</a:t>
            </a:r>
            <a:r>
              <a:rPr lang="en-US" sz="1600" dirty="0">
                <a:latin typeface="+mj-lt"/>
              </a:rPr>
              <a:t> yang </a:t>
            </a:r>
            <a:r>
              <a:rPr lang="en-US" sz="1600" dirty="0" err="1">
                <a:latin typeface="+mj-lt"/>
              </a:rPr>
              <a:t>tidak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berdaya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+mj-lt"/>
              </a:rPr>
              <a:t>Terjauhkan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kemurkaan</a:t>
            </a:r>
            <a:r>
              <a:rPr lang="en-US" sz="1600" dirty="0">
                <a:latin typeface="+mj-lt"/>
              </a:rPr>
              <a:t> Allah </a:t>
            </a:r>
            <a:r>
              <a:rPr lang="en-US" sz="1600" dirty="0" err="1">
                <a:latin typeface="+mj-lt"/>
              </a:rPr>
              <a:t>Swt</a:t>
            </a:r>
            <a:r>
              <a:rPr lang="en-US" sz="1600" dirty="0">
                <a:latin typeface="+mj-lt"/>
              </a:rPr>
              <a:t> dan </a:t>
            </a:r>
            <a:r>
              <a:rPr lang="en-US" sz="1600" dirty="0" err="1">
                <a:latin typeface="+mj-lt"/>
              </a:rPr>
              <a:t>rasul</a:t>
            </a:r>
            <a:r>
              <a:rPr lang="en-US" sz="1600" dirty="0">
                <a:latin typeface="+mj-lt"/>
              </a:rPr>
              <a:t>-Nya.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+mj-lt"/>
              </a:rPr>
              <a:t>Tidak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takut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dipandang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rendah</a:t>
            </a:r>
            <a:r>
              <a:rPr lang="en-US" sz="1600" dirty="0">
                <a:latin typeface="+mj-lt"/>
              </a:rPr>
              <a:t> oleh </a:t>
            </a:r>
            <a:r>
              <a:rPr lang="en-US" sz="1600" dirty="0" err="1">
                <a:latin typeface="+mj-lt"/>
              </a:rPr>
              <a:t>sesama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manusia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+mj-lt"/>
              </a:rPr>
              <a:t>Menumbuhkan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sifat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keimanan</a:t>
            </a:r>
            <a:r>
              <a:rPr lang="en-US" sz="1600" dirty="0">
                <a:latin typeface="+mj-lt"/>
              </a:rPr>
              <a:t> yang </a:t>
            </a:r>
            <a:r>
              <a:rPr lang="en-US" sz="1600" dirty="0" err="1">
                <a:latin typeface="+mj-lt"/>
              </a:rPr>
              <a:t>lebih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kuat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+mj-lt"/>
              </a:rPr>
              <a:t>Menjadi</a:t>
            </a:r>
            <a:r>
              <a:rPr lang="en-US" sz="1600" dirty="0">
                <a:latin typeface="+mj-lt"/>
              </a:rPr>
              <a:t> orang yang </a:t>
            </a:r>
            <a:r>
              <a:rPr lang="en-US" sz="1600" dirty="0" err="1">
                <a:latin typeface="+mj-lt"/>
              </a:rPr>
              <a:t>terbuka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menerima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kritik</a:t>
            </a:r>
            <a:r>
              <a:rPr lang="en-US" sz="1600" dirty="0">
                <a:latin typeface="+mj-lt"/>
              </a:rPr>
              <a:t> </a:t>
            </a:r>
            <a:r>
              <a:rPr lang="en-US" dirty="0">
                <a:latin typeface="+mj-lt"/>
              </a:rPr>
              <a:t>dan </a:t>
            </a:r>
            <a:r>
              <a:rPr lang="en-US" dirty="0" err="1">
                <a:latin typeface="+mj-lt"/>
              </a:rPr>
              <a:t>masukan</a:t>
            </a:r>
            <a:r>
              <a:rPr lang="en-US" dirty="0">
                <a:latin typeface="+mj-lt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2266950"/>
            <a:ext cx="80772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80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20000"/>
                <a:lumOff val="80000"/>
              </a:schemeClr>
            </a:gs>
            <a:gs pos="12000">
              <a:srgbClr val="EFD2D2"/>
            </a:gs>
            <a:gs pos="91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827AD8-7517-BF57-4465-048C66817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4789"/>
            <a:ext cx="9143244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952FE6-AC4A-37D2-70F0-567691F77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47" y="4789"/>
            <a:ext cx="3404700" cy="2260721"/>
          </a:xfrm>
          <a:prstGeom prst="rect">
            <a:avLst/>
          </a:prstGeom>
        </p:spPr>
      </p:pic>
      <p:sp>
        <p:nvSpPr>
          <p:cNvPr id="222" name="Google Shape;222;p13"/>
          <p:cNvSpPr txBox="1">
            <a:spLocks noGrp="1"/>
          </p:cNvSpPr>
          <p:nvPr>
            <p:ph type="ctrTitle" idx="4294967295"/>
          </p:nvPr>
        </p:nvSpPr>
        <p:spPr>
          <a:xfrm>
            <a:off x="1156416" y="2857314"/>
            <a:ext cx="6843314" cy="18034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Manfaat</a:t>
            </a:r>
            <a:r>
              <a:rPr lang="en-US" sz="3000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menghindari</a:t>
            </a:r>
            <a:r>
              <a:rPr lang="en-US" sz="3000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sikap</a:t>
            </a:r>
            <a:r>
              <a:rPr lang="en-US" sz="3000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hidup</a:t>
            </a:r>
            <a:r>
              <a:rPr lang="en-US" sz="3000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berfoya-foya</a:t>
            </a:r>
            <a:r>
              <a:rPr lang="en-US" sz="3000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, ria, </a:t>
            </a:r>
            <a:r>
              <a:rPr lang="en-US" sz="3000" dirty="0" err="1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sumah</a:t>
            </a:r>
            <a:r>
              <a:rPr lang="en-US" sz="3000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takabur</a:t>
            </a:r>
            <a:r>
              <a:rPr lang="en-US" sz="3000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 dan </a:t>
            </a:r>
            <a:r>
              <a:rPr lang="en-US" sz="3000" dirty="0" err="1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hasad</a:t>
            </a:r>
            <a:endParaRPr sz="3000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Candara" panose="020E0502030303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39DD0C1-24CE-8B61-8FF8-CA26748B8A97}"/>
              </a:ext>
            </a:extLst>
          </p:cNvPr>
          <p:cNvGrpSpPr/>
          <p:nvPr/>
        </p:nvGrpSpPr>
        <p:grpSpPr>
          <a:xfrm>
            <a:off x="990222" y="2109876"/>
            <a:ext cx="7162800" cy="2386226"/>
            <a:chOff x="2366488" y="826601"/>
            <a:chExt cx="7691912" cy="4485963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4CF1E2B2-B8B2-833F-B811-5AA7031DDE7B}"/>
                </a:ext>
              </a:extLst>
            </p:cNvPr>
            <p:cNvGrpSpPr/>
            <p:nvPr/>
          </p:nvGrpSpPr>
          <p:grpSpPr>
            <a:xfrm>
              <a:off x="4658102" y="826601"/>
              <a:ext cx="3280229" cy="2585322"/>
              <a:chOff x="3475184" y="377631"/>
              <a:chExt cx="3280229" cy="2585322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611133FE-BFC3-A6F8-3ACF-C39F87146A3C}"/>
                  </a:ext>
                </a:extLst>
              </p:cNvPr>
              <p:cNvCxnSpPr/>
              <p:nvPr/>
            </p:nvCxnSpPr>
            <p:spPr>
              <a:xfrm>
                <a:off x="3475184" y="2391938"/>
                <a:ext cx="3280229" cy="0"/>
              </a:xfrm>
              <a:prstGeom prst="line">
                <a:avLst/>
              </a:prstGeom>
              <a:ln w="76200">
                <a:solidFill>
                  <a:srgbClr val="FB380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4D60D80-ADFB-9226-61CC-3232112524A0}"/>
                  </a:ext>
                </a:extLst>
              </p:cNvPr>
              <p:cNvSpPr txBox="1"/>
              <p:nvPr/>
            </p:nvSpPr>
            <p:spPr>
              <a:xfrm>
                <a:off x="3816270" y="377631"/>
                <a:ext cx="2598058" cy="2585322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D" sz="6000" b="1" dirty="0">
                    <a:solidFill>
                      <a:srgbClr val="FB3803"/>
                    </a:solidFill>
                    <a:latin typeface="Candara" panose="020E0502030303020204" pitchFamily="34" charset="0"/>
                  </a:rPr>
                  <a:t>Bab 3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B43BF259-F882-2179-2916-A6C6145FC346}"/>
                </a:ext>
              </a:extLst>
            </p:cNvPr>
            <p:cNvGrpSpPr/>
            <p:nvPr/>
          </p:nvGrpSpPr>
          <p:grpSpPr>
            <a:xfrm>
              <a:off x="2366488" y="957754"/>
              <a:ext cx="7691912" cy="4354810"/>
              <a:chOff x="2366488" y="957754"/>
              <a:chExt cx="7691912" cy="4354810"/>
            </a:xfrm>
          </p:grpSpPr>
          <p:sp>
            <p:nvSpPr>
              <p:cNvPr id="7" name="Flowchart: Process 6">
                <a:extLst>
                  <a:ext uri="{FF2B5EF4-FFF2-40B4-BE49-F238E27FC236}">
                    <a16:creationId xmlns="" xmlns:a16="http://schemas.microsoft.com/office/drawing/2014/main" id="{34ADC980-0154-AC55-DD23-97033358361F}"/>
                  </a:ext>
                </a:extLst>
              </p:cNvPr>
              <p:cNvSpPr/>
              <p:nvPr/>
            </p:nvSpPr>
            <p:spPr>
              <a:xfrm>
                <a:off x="2380343" y="957754"/>
                <a:ext cx="7678057" cy="4223657"/>
              </a:xfrm>
              <a:prstGeom prst="flowChartProcess">
                <a:avLst/>
              </a:prstGeom>
              <a:noFill/>
              <a:ln w="38100">
                <a:solidFill>
                  <a:srgbClr val="FB38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ID" sz="1350"/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="" xmlns:a16="http://schemas.microsoft.com/office/drawing/2014/main" id="{CA687B64-7095-32EB-A1BD-841F93C19DF6}"/>
                  </a:ext>
                </a:extLst>
              </p:cNvPr>
              <p:cNvSpPr/>
              <p:nvPr/>
            </p:nvSpPr>
            <p:spPr>
              <a:xfrm>
                <a:off x="2366488" y="1083291"/>
                <a:ext cx="522515" cy="580572"/>
              </a:xfrm>
              <a:prstGeom prst="halfFrame">
                <a:avLst/>
              </a:prstGeom>
              <a:solidFill>
                <a:srgbClr val="FB38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ID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="" xmlns:a16="http://schemas.microsoft.com/office/drawing/2014/main" id="{4BEC9209-7292-1677-F13E-4CF9D3E76EB3}"/>
                  </a:ext>
                </a:extLst>
              </p:cNvPr>
              <p:cNvSpPr/>
              <p:nvPr/>
            </p:nvSpPr>
            <p:spPr>
              <a:xfrm rot="10800000">
                <a:off x="9535885" y="4731992"/>
                <a:ext cx="522515" cy="580572"/>
              </a:xfrm>
              <a:prstGeom prst="halfFrame">
                <a:avLst/>
              </a:prstGeom>
              <a:solidFill>
                <a:srgbClr val="FB38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ID" sz="135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CAB17D-381D-2997-EBDF-3171C9468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C4BF2CE-77FA-80B9-05F3-66F9FEDB4027}"/>
              </a:ext>
            </a:extLst>
          </p:cNvPr>
          <p:cNvSpPr txBox="1"/>
          <p:nvPr/>
        </p:nvSpPr>
        <p:spPr>
          <a:xfrm>
            <a:off x="4603706" y="3849220"/>
            <a:ext cx="1835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Sumber</a:t>
            </a:r>
            <a:r>
              <a:rPr lang="en-US" sz="900" dirty="0"/>
              <a:t>: </a:t>
            </a:r>
            <a:r>
              <a:rPr lang="en-US" sz="900" i="1" dirty="0"/>
              <a:t>freepik.com</a:t>
            </a:r>
            <a:r>
              <a:rPr lang="en-US" sz="900" dirty="0"/>
              <a:t>/</a:t>
            </a:r>
            <a:r>
              <a:rPr lang="en-US" sz="900" dirty="0" err="1"/>
              <a:t>freepik</a:t>
            </a:r>
            <a:endParaRPr lang="en-US" sz="900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4517412-EA20-9C96-C0EF-F0E836214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5143500"/>
          </a:xfrm>
          <a:prstGeom prst="rect">
            <a:avLst/>
          </a:prstGeom>
        </p:spPr>
      </p:pic>
      <p:sp>
        <p:nvSpPr>
          <p:cNvPr id="3" name="Double Wave 2">
            <a:extLst>
              <a:ext uri="{FF2B5EF4-FFF2-40B4-BE49-F238E27FC236}">
                <a16:creationId xmlns="" xmlns:a16="http://schemas.microsoft.com/office/drawing/2014/main" id="{FEA24325-7D58-0DDF-6C4C-BAD2EB50CCB5}"/>
              </a:ext>
            </a:extLst>
          </p:cNvPr>
          <p:cNvSpPr/>
          <p:nvPr/>
        </p:nvSpPr>
        <p:spPr>
          <a:xfrm>
            <a:off x="465966" y="1616878"/>
            <a:ext cx="3552111" cy="2145678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26" name="Google Shape;426;p33"/>
          <p:cNvGrpSpPr/>
          <p:nvPr/>
        </p:nvGrpSpPr>
        <p:grpSpPr>
          <a:xfrm>
            <a:off x="4141467" y="1164353"/>
            <a:ext cx="4537267" cy="2674979"/>
            <a:chOff x="3856911" y="1241129"/>
            <a:chExt cx="4537267" cy="2674979"/>
          </a:xfrm>
        </p:grpSpPr>
        <p:sp>
          <p:nvSpPr>
            <p:cNvPr id="427" name="Google Shape;427;p33"/>
            <p:cNvSpPr/>
            <p:nvPr/>
          </p:nvSpPr>
          <p:spPr>
            <a:xfrm>
              <a:off x="4228361" y="1241129"/>
              <a:ext cx="3797910" cy="2542169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3856911" y="3846153"/>
              <a:ext cx="4537267" cy="69956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3856911" y="3783368"/>
              <a:ext cx="4536567" cy="55964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5791256" y="3783368"/>
              <a:ext cx="664383" cy="34978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20;p32">
            <a:extLst>
              <a:ext uri="{FF2B5EF4-FFF2-40B4-BE49-F238E27FC236}">
                <a16:creationId xmlns="" xmlns:a16="http://schemas.microsoft.com/office/drawing/2014/main" id="{FDEA1877-CD2C-AF62-7B72-458F5B27EEBA}"/>
              </a:ext>
            </a:extLst>
          </p:cNvPr>
          <p:cNvSpPr txBox="1">
            <a:spLocks/>
          </p:cNvSpPr>
          <p:nvPr/>
        </p:nvSpPr>
        <p:spPr>
          <a:xfrm>
            <a:off x="703359" y="1863000"/>
            <a:ext cx="3552111" cy="165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800"/>
              </a:spcAft>
              <a:buFont typeface="Nunito"/>
              <a:buNone/>
            </a:pPr>
            <a:r>
              <a:rPr lang="en-ID" sz="1800" dirty="0" err="1">
                <a:solidFill>
                  <a:schemeClr val="tx1"/>
                </a:solidFill>
                <a:latin typeface="+mj-lt"/>
              </a:rPr>
              <a:t>Perasaan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iri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atas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nikmat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didapatkan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seseorang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baik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bentuk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harta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kedudukan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ilmu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dan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lainnya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disertai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usaha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agar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nikmat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tersebut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hilang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dari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pemiliknya</a:t>
            </a:r>
            <a:r>
              <a:rPr lang="en-ID" sz="1800" dirty="0">
                <a:latin typeface="+mj-lt"/>
              </a:rPr>
              <a:t>.</a:t>
            </a:r>
          </a:p>
        </p:txBody>
      </p:sp>
      <p:pic>
        <p:nvPicPr>
          <p:cNvPr id="5122" name="Picture 2" descr="Front view of father whispering to son Premium Photo">
            <a:extLst>
              <a:ext uri="{FF2B5EF4-FFF2-40B4-BE49-F238E27FC236}">
                <a16:creationId xmlns="" xmlns:a16="http://schemas.microsoft.com/office/drawing/2014/main" id="{EF76BC52-E8B4-E11F-D31E-A62E2C34A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" r="31909" b="13238"/>
          <a:stretch/>
        </p:blipFill>
        <p:spPr bwMode="auto">
          <a:xfrm>
            <a:off x="4492864" y="1185836"/>
            <a:ext cx="4060031" cy="27650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D4D9533-2C51-E35E-59C8-3FAAC4F84043}"/>
              </a:ext>
            </a:extLst>
          </p:cNvPr>
          <p:cNvSpPr txBox="1">
            <a:spLocks/>
          </p:cNvSpPr>
          <p:nvPr/>
        </p:nvSpPr>
        <p:spPr>
          <a:xfrm>
            <a:off x="346952" y="1031205"/>
            <a:ext cx="4020073" cy="48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Pengertian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A2712CA-5DFD-19CF-6515-9A3C97BBDB0D}"/>
              </a:ext>
            </a:extLst>
          </p:cNvPr>
          <p:cNvGrpSpPr/>
          <p:nvPr/>
        </p:nvGrpSpPr>
        <p:grpSpPr>
          <a:xfrm>
            <a:off x="431458" y="234830"/>
            <a:ext cx="3276600" cy="649955"/>
            <a:chOff x="412260" y="381939"/>
            <a:chExt cx="3456261" cy="768032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B7F596CB-3EC1-9042-7566-328E2D834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60" y="381939"/>
              <a:ext cx="3456261" cy="76803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4D0FA0B-8144-0982-B082-684C4F6DB7B5}"/>
                </a:ext>
              </a:extLst>
            </p:cNvPr>
            <p:cNvSpPr txBox="1"/>
            <p:nvPr/>
          </p:nvSpPr>
          <p:spPr>
            <a:xfrm>
              <a:off x="496031" y="468735"/>
              <a:ext cx="1858635" cy="618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pc="300" dirty="0"/>
                <a:t>E. </a:t>
              </a:r>
              <a:r>
                <a:rPr lang="en-US" sz="2800" b="1" spc="300" dirty="0" err="1"/>
                <a:t>Hasad</a:t>
              </a:r>
              <a:endParaRPr lang="en-US" sz="2800" b="1" spc="30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594936E-3918-62AE-6B8E-BE6D6E810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400E56A-99A6-12BC-362E-E940FE1B1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-95250"/>
            <a:ext cx="9143244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B10D9F2-70F7-CDA6-D3BF-0BF5B33814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-95250"/>
            <a:ext cx="9144000" cy="4699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BBE14A-465C-D7FE-FCD9-D71A3CB7CAEA}"/>
              </a:ext>
            </a:extLst>
          </p:cNvPr>
          <p:cNvSpPr txBox="1"/>
          <p:nvPr/>
        </p:nvSpPr>
        <p:spPr>
          <a:xfrm>
            <a:off x="457200" y="989912"/>
            <a:ext cx="625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i="0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+mj-cs"/>
              </a:rPr>
              <a:t>اَمْ يَحْسُدُوْنَ النَّاسَ عَلٰى مَآ اٰتٰىهُمُ اللّٰهُ مِنْ فَضْلِهٖۚ فَقَدْ اٰتَيْنَآ اٰلَ اِبْرٰهِيْمَ الْكِتٰبَ وَالْحِكْمَةَ وَاٰتَيْنٰهُمْ مُّلْكًا عَظِيْمًا (النّساء :</a:t>
            </a:r>
            <a:r>
              <a:rPr lang="ar-DZ" sz="2400" i="0" dirty="0">
                <a:solidFill>
                  <a:schemeClr val="tx1"/>
                </a:solidFill>
                <a:effectLst/>
                <a:latin typeface="Quire Sans Pro Light" panose="020B0302040400020003" pitchFamily="34" charset="0"/>
                <a:cs typeface="+mj-cs"/>
              </a:rPr>
              <a:t>۵</a:t>
            </a:r>
            <a:r>
              <a:rPr lang="ar-DZ" sz="2400" i="0" dirty="0">
                <a:solidFill>
                  <a:schemeClr val="tx1"/>
                </a:solidFill>
                <a:effectLst/>
                <a:latin typeface="Quire Sans Light" panose="020B0302040400020003" pitchFamily="34" charset="0"/>
                <a:cs typeface="+mj-cs"/>
              </a:rPr>
              <a:t>٤)</a:t>
            </a:r>
            <a:endParaRPr lang="en-ID" sz="2400" dirty="0">
              <a:solidFill>
                <a:schemeClr val="tx1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E3B4E6-56C6-FEAA-85FF-57581D607129}"/>
              </a:ext>
            </a:extLst>
          </p:cNvPr>
          <p:cNvSpPr txBox="1"/>
          <p:nvPr/>
        </p:nvSpPr>
        <p:spPr>
          <a:xfrm>
            <a:off x="609600" y="1723054"/>
            <a:ext cx="645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0" i="0" dirty="0" err="1">
                <a:solidFill>
                  <a:schemeClr val="tx1"/>
                </a:solidFill>
                <a:effectLst/>
              </a:rPr>
              <a:t>ataukah</a:t>
            </a:r>
            <a:r>
              <a:rPr lang="en-ID" b="0" i="0" dirty="0">
                <a:solidFill>
                  <a:schemeClr val="tx1"/>
                </a:solidFill>
                <a:effectLst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mereka</a:t>
            </a:r>
            <a:r>
              <a:rPr lang="en-ID" b="0" i="0" dirty="0">
                <a:solidFill>
                  <a:schemeClr val="tx1"/>
                </a:solidFill>
                <a:effectLst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dengki</a:t>
            </a:r>
            <a:r>
              <a:rPr lang="en-ID" b="0" i="0" dirty="0">
                <a:solidFill>
                  <a:schemeClr val="tx1"/>
                </a:solidFill>
                <a:effectLst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kepada</a:t>
            </a:r>
            <a:r>
              <a:rPr lang="en-ID" b="0" i="0" dirty="0">
                <a:solidFill>
                  <a:schemeClr val="tx1"/>
                </a:solidFill>
                <a:effectLst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manusia</a:t>
            </a:r>
            <a:r>
              <a:rPr lang="en-ID" b="0" i="0" dirty="0">
                <a:solidFill>
                  <a:schemeClr val="tx1"/>
                </a:solidFill>
                <a:effectLst/>
              </a:rPr>
              <a:t> (Muhammad)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karena</a:t>
            </a:r>
            <a:r>
              <a:rPr lang="en-ID" b="0" i="0" dirty="0">
                <a:solidFill>
                  <a:schemeClr val="tx1"/>
                </a:solidFill>
                <a:effectLst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karunia</a:t>
            </a:r>
            <a:r>
              <a:rPr lang="en-ID" b="0" i="0" dirty="0">
                <a:solidFill>
                  <a:schemeClr val="tx1"/>
                </a:solidFill>
                <a:effectLst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telah</a:t>
            </a:r>
            <a:r>
              <a:rPr lang="en-ID" b="0" i="0" dirty="0">
                <a:solidFill>
                  <a:schemeClr val="tx1"/>
                </a:solidFill>
                <a:effectLst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diberikan</a:t>
            </a:r>
            <a:r>
              <a:rPr lang="en-ID" b="0" i="0" dirty="0">
                <a:solidFill>
                  <a:schemeClr val="tx1"/>
                </a:solidFill>
                <a:effectLst/>
              </a:rPr>
              <a:t> Allah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kepadanya</a:t>
            </a:r>
            <a:r>
              <a:rPr lang="en-ID" b="0" i="0" dirty="0">
                <a:solidFill>
                  <a:schemeClr val="tx1"/>
                </a:solidFill>
                <a:effectLst/>
              </a:rPr>
              <a:t>?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Sungguh</a:t>
            </a:r>
            <a:r>
              <a:rPr lang="en-ID" b="0" i="0" dirty="0">
                <a:solidFill>
                  <a:schemeClr val="tx1"/>
                </a:solidFill>
                <a:effectLst/>
              </a:rPr>
              <a:t>, Kami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telah</a:t>
            </a:r>
            <a:r>
              <a:rPr lang="en-ID" b="0" i="0" dirty="0">
                <a:solidFill>
                  <a:schemeClr val="tx1"/>
                </a:solidFill>
                <a:effectLst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memberikan</a:t>
            </a:r>
            <a:r>
              <a:rPr lang="en-ID" b="0" i="0" dirty="0">
                <a:solidFill>
                  <a:schemeClr val="tx1"/>
                </a:solidFill>
                <a:effectLst/>
              </a:rPr>
              <a:t> Kitab dan Hikmah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kepada</a:t>
            </a:r>
            <a:r>
              <a:rPr lang="en-ID" b="0" i="0" dirty="0">
                <a:solidFill>
                  <a:schemeClr val="tx1"/>
                </a:solidFill>
                <a:effectLst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keluarga</a:t>
            </a:r>
            <a:r>
              <a:rPr lang="en-ID" b="0" i="0" dirty="0">
                <a:solidFill>
                  <a:schemeClr val="tx1"/>
                </a:solidFill>
                <a:effectLst/>
              </a:rPr>
              <a:t> Ibrahim, dan Kami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telah</a:t>
            </a:r>
            <a:r>
              <a:rPr lang="en-ID" b="0" i="0" dirty="0">
                <a:solidFill>
                  <a:schemeClr val="tx1"/>
                </a:solidFill>
                <a:effectLst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memberikan</a:t>
            </a:r>
            <a:r>
              <a:rPr lang="en-ID" b="0" i="0" dirty="0">
                <a:solidFill>
                  <a:schemeClr val="tx1"/>
                </a:solidFill>
                <a:effectLst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kepada</a:t>
            </a:r>
            <a:r>
              <a:rPr lang="en-ID" b="0" i="0" dirty="0">
                <a:solidFill>
                  <a:schemeClr val="tx1"/>
                </a:solidFill>
                <a:effectLst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mereka</a:t>
            </a:r>
            <a:r>
              <a:rPr lang="en-ID" b="0" i="0" dirty="0">
                <a:solidFill>
                  <a:schemeClr val="tx1"/>
                </a:solidFill>
                <a:effectLst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kerajaan</a:t>
            </a:r>
            <a:r>
              <a:rPr lang="en-ID" b="0" i="0" dirty="0">
                <a:solidFill>
                  <a:schemeClr val="tx1"/>
                </a:solidFill>
                <a:effectLst/>
              </a:rPr>
              <a:t> (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kekuasaan</a:t>
            </a:r>
            <a:r>
              <a:rPr lang="en-ID" b="0" i="0" dirty="0">
                <a:solidFill>
                  <a:schemeClr val="tx1"/>
                </a:solidFill>
                <a:effectLst/>
              </a:rPr>
              <a:t>) yang </a:t>
            </a:r>
            <a:r>
              <a:rPr lang="en-ID" b="0" i="0" dirty="0" err="1">
                <a:solidFill>
                  <a:schemeClr val="tx1"/>
                </a:solidFill>
                <a:effectLst/>
              </a:rPr>
              <a:t>besar</a:t>
            </a:r>
            <a:r>
              <a:rPr lang="en-ID" b="0" i="0" dirty="0">
                <a:solidFill>
                  <a:schemeClr val="tx1"/>
                </a:solidFill>
                <a:effectLst/>
              </a:rPr>
              <a:t>.</a:t>
            </a:r>
            <a:endParaRPr lang="en-ID" sz="1100" b="1" dirty="0">
              <a:solidFill>
                <a:schemeClr val="tx1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82AD28-03E1-D420-3909-AF7B60CF97FF}"/>
              </a:ext>
            </a:extLst>
          </p:cNvPr>
          <p:cNvSpPr txBox="1"/>
          <p:nvPr/>
        </p:nvSpPr>
        <p:spPr>
          <a:xfrm>
            <a:off x="712002" y="2933154"/>
            <a:ext cx="6246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4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عن أبي هريرة, أنَّ </a:t>
            </a:r>
            <a:r>
              <a:rPr lang="ar-DZ" sz="2400" i="0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+mj-cs"/>
              </a:rPr>
              <a:t>النّبي صلّى الله عليه و سلّم قال</a:t>
            </a:r>
            <a:r>
              <a:rPr lang="ar-DZ" sz="2400" dirty="0">
                <a:solidFill>
                  <a:schemeClr val="tx1"/>
                </a:solidFill>
                <a:latin typeface="Arabic Typesetting" panose="03020402040406030203" pitchFamily="66" charset="-78"/>
                <a:cs typeface="+mj-cs"/>
              </a:rPr>
              <a:t> إ</a:t>
            </a:r>
            <a:r>
              <a:rPr lang="ar-DZ" sz="2400" i="0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+mj-cs"/>
              </a:rPr>
              <a:t>ياَّ كُم وَالحَسَدَ فَاِنَّ الْحَسَدَ يَاْ كُلُ الْحَسَنَاتِ كَمَا تَاْ كُلُ النَّارُ الحَطَبَ</a:t>
            </a:r>
          </a:p>
          <a:p>
            <a:r>
              <a:rPr lang="ar-DZ" dirty="0"/>
              <a:t/>
            </a:r>
            <a:br>
              <a:rPr lang="ar-DZ" dirty="0"/>
            </a:b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D21ECB-93AC-BE35-00FF-436E0F99F7A4}"/>
              </a:ext>
            </a:extLst>
          </p:cNvPr>
          <p:cNvSpPr txBox="1"/>
          <p:nvPr/>
        </p:nvSpPr>
        <p:spPr>
          <a:xfrm>
            <a:off x="485274" y="3680891"/>
            <a:ext cx="6815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lang="en-US" b="0" i="1" dirty="0">
                <a:solidFill>
                  <a:schemeClr val="tx1"/>
                </a:solidFill>
                <a:effectLst/>
                <a:latin typeface="+mj-lt"/>
              </a:rPr>
              <a:t>Dari Abu Hurairah R.A. </a:t>
            </a:r>
            <a:r>
              <a:rPr lang="en-US" b="0" i="1" dirty="0" err="1">
                <a:solidFill>
                  <a:schemeClr val="tx1"/>
                </a:solidFill>
                <a:effectLst/>
                <a:latin typeface="+mj-lt"/>
              </a:rPr>
              <a:t>berkata</a:t>
            </a:r>
            <a:r>
              <a:rPr lang="en-US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1" dirty="0" err="1">
                <a:solidFill>
                  <a:schemeClr val="tx1"/>
                </a:solidFill>
                <a:effectLst/>
                <a:latin typeface="+mj-lt"/>
              </a:rPr>
              <a:t>bahwa</a:t>
            </a:r>
            <a:r>
              <a:rPr lang="en-US" b="0" i="1" dirty="0">
                <a:solidFill>
                  <a:schemeClr val="tx1"/>
                </a:solidFill>
                <a:effectLst/>
                <a:latin typeface="+mj-lt"/>
              </a:rPr>
              <a:t> Nabi Saw </a:t>
            </a:r>
            <a:r>
              <a:rPr lang="en-US" b="0" i="1" dirty="0" err="1">
                <a:solidFill>
                  <a:schemeClr val="tx1"/>
                </a:solidFill>
                <a:effectLst/>
                <a:latin typeface="+mj-lt"/>
              </a:rPr>
              <a:t>bersabda</a:t>
            </a:r>
            <a:r>
              <a:rPr lang="en-US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”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Jauhkanlah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dirimu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dari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hasad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karena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sesungguhnya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hasud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itu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memakan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kebaikan-kebaikan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sebagaimana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api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memakan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kayu-bakar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.” (HR. Abu Dawud). </a:t>
            </a:r>
            <a:endParaRPr lang="en-ID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8" name="Picture 4" descr="People gossiping, whispering while pointing at passing sad girl, flat vector isolated illustration. male and female characters spreading rumors. Premium Vector">
            <a:extLst>
              <a:ext uri="{FF2B5EF4-FFF2-40B4-BE49-F238E27FC236}">
                <a16:creationId xmlns="" xmlns:a16="http://schemas.microsoft.com/office/drawing/2014/main" id="{416F5D0A-C0A0-0977-2ACA-F54322E7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0725" r="96747">
                        <a14:foregroundMark x1="80831" y1="32000" x2="80831" y2="32000"/>
                        <a14:foregroundMark x1="84345" y1="52500" x2="84345" y2="52500"/>
                        <a14:foregroundMark x1="80831" y1="43500" x2="80831" y2="43500"/>
                        <a14:foregroundMark x1="79712" y1="20000" x2="79712" y2="20000"/>
                        <a14:foregroundMark x1="85783" y1="15000" x2="85783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2"/>
          <a:stretch/>
        </p:blipFill>
        <p:spPr bwMode="auto">
          <a:xfrm>
            <a:off x="6848683" y="75502"/>
            <a:ext cx="2295317" cy="22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B49CD9E-EC4E-17EE-49E9-26AB6D0FB597}"/>
              </a:ext>
            </a:extLst>
          </p:cNvPr>
          <p:cNvSpPr txBox="1">
            <a:spLocks/>
          </p:cNvSpPr>
          <p:nvPr/>
        </p:nvSpPr>
        <p:spPr>
          <a:xfrm>
            <a:off x="609600" y="313798"/>
            <a:ext cx="7360511" cy="48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Dalil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Larangan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Bersikap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Hasad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56C1420-A37E-230E-BB06-334C390A4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C05E5CD-FA9A-86FF-BD94-649A16BC6898}"/>
              </a:ext>
            </a:extLst>
          </p:cNvPr>
          <p:cNvSpPr txBox="1"/>
          <p:nvPr/>
        </p:nvSpPr>
        <p:spPr>
          <a:xfrm>
            <a:off x="168756" y="4194874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</a:t>
            </a:r>
            <a:r>
              <a:rPr lang="en-US" sz="1200" i="1" dirty="0"/>
              <a:t>freepik.com</a:t>
            </a:r>
            <a:r>
              <a:rPr lang="en-US" sz="1200" dirty="0"/>
              <a:t>/</a:t>
            </a:r>
            <a:r>
              <a:rPr lang="en-US" sz="1200" dirty="0" err="1"/>
              <a:t>freepic.diller</a:t>
            </a:r>
            <a:endParaRPr lang="en-ID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A9B5CE4-0E43-CA4A-8736-F146AF10C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3244" cy="5143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6454" y="991020"/>
            <a:ext cx="3441712" cy="1164268"/>
            <a:chOff x="386454" y="991020"/>
            <a:chExt cx="3441712" cy="1164268"/>
          </a:xfrm>
        </p:grpSpPr>
        <p:sp>
          <p:nvSpPr>
            <p:cNvPr id="3" name="Google Shape;716;p37"/>
            <p:cNvSpPr txBox="1">
              <a:spLocks/>
            </p:cNvSpPr>
            <p:nvPr/>
          </p:nvSpPr>
          <p:spPr>
            <a:xfrm>
              <a:off x="386454" y="1511179"/>
              <a:ext cx="3441712" cy="644109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ID" sz="2000" b="1" dirty="0">
                  <a:latin typeface="+mn-lt"/>
                </a:rPr>
                <a:t>Cara </a:t>
              </a:r>
              <a:r>
                <a:rPr lang="en-ID" sz="2000" b="1" dirty="0" err="1">
                  <a:latin typeface="+mn-lt"/>
                </a:rPr>
                <a:t>Menghindari</a:t>
              </a:r>
              <a:r>
                <a:rPr lang="en-ID" sz="2000" b="1" dirty="0">
                  <a:latin typeface="+mn-lt"/>
                </a:rPr>
                <a:t> </a:t>
              </a:r>
              <a:r>
                <a:rPr lang="en-ID" sz="2000" b="1" dirty="0" err="1">
                  <a:latin typeface="+mn-lt"/>
                </a:rPr>
                <a:t>Sikap</a:t>
              </a:r>
              <a:r>
                <a:rPr lang="en-ID" sz="2000" b="1" dirty="0">
                  <a:latin typeface="+mn-lt"/>
                </a:rPr>
                <a:t> </a:t>
              </a:r>
              <a:r>
                <a:rPr lang="en-ID" sz="2000" b="1" dirty="0" err="1">
                  <a:latin typeface="+mn-lt"/>
                </a:rPr>
                <a:t>Hasad</a:t>
              </a:r>
              <a:endParaRPr lang="en-ID" sz="2000" b="1" dirty="0">
                <a:latin typeface="+mn-lt"/>
              </a:endParaRPr>
            </a:p>
            <a:p>
              <a:pPr>
                <a:spcBef>
                  <a:spcPts val="0"/>
                </a:spcBef>
              </a:pPr>
              <a:endParaRPr lang="en-US" sz="2000" b="1" dirty="0">
                <a:latin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FEC5ED2-3CAA-C24C-DF5A-18F43A2FE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14577" y="991020"/>
              <a:ext cx="427446" cy="427446"/>
            </a:xfrm>
            <a:prstGeom prst="rect">
              <a:avLst/>
            </a:prstGeom>
          </p:spPr>
        </p:pic>
      </p:grpSp>
      <p:pic>
        <p:nvPicPr>
          <p:cNvPr id="8" name="Google Shape;1267;p54">
            <a:extLst>
              <a:ext uri="{FF2B5EF4-FFF2-40B4-BE49-F238E27FC236}">
                <a16:creationId xmlns="" xmlns:a16="http://schemas.microsoft.com/office/drawing/2014/main" id="{5D682CE9-7CD0-271A-166C-F96B6F15A1C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6200" y="200642"/>
            <a:ext cx="1301835" cy="12178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685C40E-5214-F747-47E6-7FE88457F700}"/>
              </a:ext>
            </a:extLst>
          </p:cNvPr>
          <p:cNvSpPr txBox="1"/>
          <p:nvPr/>
        </p:nvSpPr>
        <p:spPr>
          <a:xfrm>
            <a:off x="4218631" y="1461407"/>
            <a:ext cx="40871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Memiliki</a:t>
            </a:r>
            <a:r>
              <a:rPr lang="en-US" dirty="0">
                <a:latin typeface="+mj-lt"/>
              </a:rPr>
              <a:t> rasa </a:t>
            </a:r>
            <a:r>
              <a:rPr lang="en-US" dirty="0" err="1">
                <a:latin typeface="+mj-lt"/>
              </a:rPr>
              <a:t>kasih</a:t>
            </a:r>
            <a:r>
              <a:rPr lang="en-US" dirty="0">
                <a:latin typeface="+mj-lt"/>
              </a:rPr>
              <a:t> saying </a:t>
            </a:r>
            <a:r>
              <a:rPr lang="en-US" dirty="0" err="1">
                <a:latin typeface="+mj-lt"/>
              </a:rPr>
              <a:t>terhadap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sesama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Selalu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bersyukur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nikmat</a:t>
            </a:r>
            <a:r>
              <a:rPr lang="en-US" dirty="0">
                <a:latin typeface="+mj-lt"/>
              </a:rPr>
              <a:t> yang Allah </a:t>
            </a:r>
            <a:r>
              <a:rPr lang="en-US" dirty="0" err="1">
                <a:latin typeface="+mj-lt"/>
              </a:rPr>
              <a:t>Swt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berikan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Meyakini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bahwa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nikmat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diberikan</a:t>
            </a:r>
            <a:r>
              <a:rPr lang="en-US" dirty="0">
                <a:latin typeface="+mj-lt"/>
              </a:rPr>
              <a:t> Allah </a:t>
            </a:r>
            <a:r>
              <a:rPr lang="en-US" dirty="0" err="1">
                <a:latin typeface="+mj-lt"/>
              </a:rPr>
              <a:t>Swt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sesuai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kebutuhan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Meyakini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bahwa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semua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nikmat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diberikan</a:t>
            </a:r>
            <a:r>
              <a:rPr lang="en-US" dirty="0">
                <a:latin typeface="+mj-lt"/>
              </a:rPr>
              <a:t> Allah </a:t>
            </a:r>
            <a:r>
              <a:rPr lang="en-US" dirty="0" err="1">
                <a:latin typeface="+mj-lt"/>
              </a:rPr>
              <a:t>Swt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adalah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baik</a:t>
            </a:r>
            <a:r>
              <a:rPr lang="en-US" dirty="0">
                <a:latin typeface="+mj-lt"/>
              </a:rPr>
              <a:t>. Bisa </a:t>
            </a:r>
            <a:r>
              <a:rPr lang="en-US" dirty="0" err="1">
                <a:latin typeface="+mj-lt"/>
              </a:rPr>
              <a:t>jadi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cobaan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Semangat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melakukan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kebaikan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menyadari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kerugian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sikap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hasad</a:t>
            </a:r>
            <a:r>
              <a:rPr lang="en-US" dirty="0">
                <a:latin typeface="+mj-lt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</p:txBody>
      </p:sp>
      <p:pic>
        <p:nvPicPr>
          <p:cNvPr id="2050" name="Picture 2" descr="European guy is counting money and afroamerican guy is looking at him Free Photo">
            <a:extLst>
              <a:ext uri="{FF2B5EF4-FFF2-40B4-BE49-F238E27FC236}">
                <a16:creationId xmlns="" xmlns:a16="http://schemas.microsoft.com/office/drawing/2014/main" id="{F4E5C77A-DFA6-CFD9-054B-8271005A1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32" b="96403" l="9904" r="89936">
                        <a14:foregroundMark x1="38498" y1="89928" x2="39936" y2="96403"/>
                        <a14:foregroundMark x1="69169" y1="31175" x2="71246" y2="45324"/>
                        <a14:foregroundMark x1="73323" y1="46763" x2="76997" y2="56835"/>
                        <a14:foregroundMark x1="65974" y1="47242" x2="68211" y2="64748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2" y="1620653"/>
            <a:ext cx="3606518" cy="24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B9711EDD-BC37-7981-9F8F-FAC2955325A1}"/>
              </a:ext>
            </a:extLst>
          </p:cNvPr>
          <p:cNvSpPr txBox="1">
            <a:spLocks/>
          </p:cNvSpPr>
          <p:nvPr/>
        </p:nvSpPr>
        <p:spPr>
          <a:xfrm>
            <a:off x="304800" y="80828"/>
            <a:ext cx="5715000" cy="5859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Hasad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45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95D5038-6D48-A0C3-BCE2-5A6F65555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0"/>
            <a:ext cx="9143244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4" y="368402"/>
            <a:ext cx="7189346" cy="3844073"/>
          </a:xfrm>
          <a:prstGeom prst="rect">
            <a:avLst/>
          </a:prstGeom>
        </p:spPr>
      </p:pic>
      <p:pic>
        <p:nvPicPr>
          <p:cNvPr id="1180" name="Google Shape;118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721451">
            <a:off x="1037625" y="3593625"/>
            <a:ext cx="971901" cy="166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911530">
            <a:off x="7646250" y="144650"/>
            <a:ext cx="1074100" cy="20082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2">
            <a:extLst>
              <a:ext uri="{FF2B5EF4-FFF2-40B4-BE49-F238E27FC236}">
                <a16:creationId xmlns="" xmlns:a16="http://schemas.microsoft.com/office/drawing/2014/main" id="{1A12E531-86D7-6FDA-AB5B-2FCA954252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5219" y="773858"/>
            <a:ext cx="4902216" cy="1074300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err="1">
                <a:solidFill>
                  <a:srgbClr val="C00000"/>
                </a:solidFill>
              </a:rPr>
              <a:t>Manfaat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Menghindari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Sikap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Hasad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en-ID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3B9FE6-9CAD-1E0A-6D09-2D83F1CE1AF0}"/>
              </a:ext>
            </a:extLst>
          </p:cNvPr>
          <p:cNvSpPr txBox="1"/>
          <p:nvPr/>
        </p:nvSpPr>
        <p:spPr>
          <a:xfrm>
            <a:off x="1308850" y="1311008"/>
            <a:ext cx="6420316" cy="299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Terjaga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penyakit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rohani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Menjauhkan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berbagai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penyakit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fisik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Menumbuhkan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sikap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persaudaraan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harmonis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Menumbuhkan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sikap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bersyukur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menyadari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bahwa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semua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nikmat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milik</a:t>
            </a:r>
            <a:r>
              <a:rPr lang="en-US" dirty="0">
                <a:latin typeface="+mj-lt"/>
              </a:rPr>
              <a:t> Allah </a:t>
            </a:r>
            <a:r>
              <a:rPr lang="en-US" dirty="0" err="1">
                <a:latin typeface="+mj-lt"/>
              </a:rPr>
              <a:t>Swt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+mj-lt"/>
              </a:rPr>
              <a:t>Selalu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berkhusnudzon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dalam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menjalani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kehidupan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Google Shape;266;p19">
            <a:extLst>
              <a:ext uri="{FF2B5EF4-FFF2-40B4-BE49-F238E27FC236}">
                <a16:creationId xmlns="" xmlns:a16="http://schemas.microsoft.com/office/drawing/2014/main" id="{275DAD9C-D6E4-E74B-CE27-14C93B5ABE21}"/>
              </a:ext>
            </a:extLst>
          </p:cNvPr>
          <p:cNvSpPr/>
          <p:nvPr/>
        </p:nvSpPr>
        <p:spPr>
          <a:xfrm rot="626956">
            <a:off x="105623" y="3227895"/>
            <a:ext cx="1626468" cy="13134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B95AFEC-64A6-59B9-BD23-295C4D6537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7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180"/>
            <a:ext cx="8667795" cy="3706061"/>
          </a:xfrm>
          <a:prstGeom prst="rect">
            <a:avLst/>
          </a:prstGeom>
        </p:spPr>
      </p:pic>
      <p:pic>
        <p:nvPicPr>
          <p:cNvPr id="1180" name="Google Shape;118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21451">
            <a:off x="7182230" y="2472835"/>
            <a:ext cx="971901" cy="166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60113">
            <a:off x="7385" y="3407126"/>
            <a:ext cx="1095329" cy="943723"/>
          </a:xfrm>
          <a:prstGeom prst="rect">
            <a:avLst/>
          </a:prstGeom>
          <a:noFill/>
          <a:ln>
            <a:noFill/>
          </a:ln>
          <a:effectLst>
            <a:outerShdw blurRad="14288" dist="38100" dir="306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1183" name="Google Shape;1183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031365"/>
            <a:ext cx="1458084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0" flipH="1">
            <a:off x="173475" y="3694412"/>
            <a:ext cx="725050" cy="85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911530">
            <a:off x="7646250" y="144650"/>
            <a:ext cx="1074100" cy="20082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2">
            <a:extLst>
              <a:ext uri="{FF2B5EF4-FFF2-40B4-BE49-F238E27FC236}">
                <a16:creationId xmlns="" xmlns:a16="http://schemas.microsoft.com/office/drawing/2014/main" id="{1A12E531-86D7-6FDA-AB5B-2FCA954252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8368" y="872312"/>
            <a:ext cx="3630032" cy="525136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/>
              <a:t>Kesimpulan </a:t>
            </a:r>
            <a:endParaRPr lang="en-ID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3B9FE6-9CAD-1E0A-6D09-2D83F1CE1AF0}"/>
              </a:ext>
            </a:extLst>
          </p:cNvPr>
          <p:cNvSpPr txBox="1"/>
          <p:nvPr/>
        </p:nvSpPr>
        <p:spPr>
          <a:xfrm>
            <a:off x="858572" y="1399233"/>
            <a:ext cx="7407849" cy="308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+mj-lt"/>
              </a:rPr>
              <a:t>Allah </a:t>
            </a:r>
            <a:r>
              <a:rPr lang="en-US" dirty="0" err="1">
                <a:latin typeface="+mj-lt"/>
              </a:rPr>
              <a:t>adalah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satu-satunya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Zat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mengatur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hidup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manusia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Bentuk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pengaturan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bagi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manusia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adalah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perilaku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dilakukan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perilaku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buruk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ditinggalkan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Setiap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perilaku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manusia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pasti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memiliki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balasannya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Hidup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sikap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berfoya-foya</a:t>
            </a:r>
            <a:r>
              <a:rPr lang="en-US" dirty="0">
                <a:latin typeface="+mj-lt"/>
              </a:rPr>
              <a:t>, ria, </a:t>
            </a:r>
            <a:r>
              <a:rPr lang="en-US" dirty="0" err="1">
                <a:latin typeface="+mj-lt"/>
              </a:rPr>
              <a:t>sumah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takabur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hasad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pasti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mendatangkan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mudarat</a:t>
            </a:r>
            <a:r>
              <a:rPr lang="en-US" dirty="0">
                <a:latin typeface="+mj-lt"/>
              </a:rPr>
              <a:t>. Oleh </a:t>
            </a:r>
            <a:r>
              <a:rPr lang="en-US" dirty="0" err="1">
                <a:latin typeface="+mj-lt"/>
              </a:rPr>
              <a:t>karena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itu</a:t>
            </a:r>
            <a:r>
              <a:rPr lang="en-US" dirty="0">
                <a:latin typeface="+mj-lt"/>
              </a:rPr>
              <a:t>, sangat </a:t>
            </a:r>
            <a:r>
              <a:rPr lang="en-US" dirty="0" err="1">
                <a:latin typeface="+mj-lt"/>
              </a:rPr>
              <a:t>penting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bagi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manusia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menjauhi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sikap-sikap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tersebut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296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7FE0238-23D1-F1A8-C3A3-72A5CC0056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8"/>
            <a:ext cx="9152138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4" name="Google Shape;264;p19"/>
          <p:cNvSpPr/>
          <p:nvPr/>
        </p:nvSpPr>
        <p:spPr>
          <a:xfrm>
            <a:off x="7408624" y="473634"/>
            <a:ext cx="1270110" cy="128702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5" name="Google Shape;265;p19"/>
          <p:cNvSpPr/>
          <p:nvPr/>
        </p:nvSpPr>
        <p:spPr>
          <a:xfrm rot="642664">
            <a:off x="2008913" y="2515056"/>
            <a:ext cx="742605" cy="7233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5912992" y="1914234"/>
            <a:ext cx="325095" cy="31590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7" name="Google Shape;267;p19"/>
          <p:cNvSpPr/>
          <p:nvPr/>
        </p:nvSpPr>
        <p:spPr>
          <a:xfrm rot="2486868">
            <a:off x="2103479" y="680099"/>
            <a:ext cx="231308" cy="22477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" name="Google Shape;461;p37">
            <a:extLst>
              <a:ext uri="{FF2B5EF4-FFF2-40B4-BE49-F238E27FC236}">
                <a16:creationId xmlns="" xmlns:a16="http://schemas.microsoft.com/office/drawing/2014/main" id="{6B74564C-2500-80D0-A880-5E3AD113B5EE}"/>
              </a:ext>
            </a:extLst>
          </p:cNvPr>
          <p:cNvSpPr txBox="1">
            <a:spLocks/>
          </p:cNvSpPr>
          <p:nvPr/>
        </p:nvSpPr>
        <p:spPr>
          <a:xfrm>
            <a:off x="2146913" y="2072189"/>
            <a:ext cx="4403905" cy="7045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D" sz="4000" dirty="0">
                <a:solidFill>
                  <a:schemeClr val="tx1"/>
                </a:solidFill>
                <a:latin typeface="Algerian" panose="04020705040A02060702" pitchFamily="82" charset="0"/>
              </a:rPr>
              <a:t>TERIMA KASIH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D2D0E8-3770-2838-EC73-662EEA278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DCF7CFD-9F30-A0DD-7B7D-B7BDFBE6C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-19050"/>
            <a:ext cx="9143244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8" y="-9525"/>
            <a:ext cx="9143244" cy="5143500"/>
          </a:xfrm>
          <a:prstGeom prst="rect">
            <a:avLst/>
          </a:prstGeom>
        </p:spPr>
      </p:pic>
      <p:sp>
        <p:nvSpPr>
          <p:cNvPr id="604" name="Google Shape;604;p31"/>
          <p:cNvSpPr txBox="1">
            <a:spLocks noGrp="1"/>
          </p:cNvSpPr>
          <p:nvPr>
            <p:ph type="title" idx="4294967295"/>
          </p:nvPr>
        </p:nvSpPr>
        <p:spPr>
          <a:xfrm>
            <a:off x="452295" y="107826"/>
            <a:ext cx="48768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pc="300" dirty="0">
                <a:latin typeface="+mn-lt"/>
              </a:rPr>
              <a:t>Tujuan Pembelajaran </a:t>
            </a:r>
            <a:endParaRPr sz="3200" b="1" spc="3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519911-3474-2783-25C8-44A96585B9CA}"/>
              </a:ext>
            </a:extLst>
          </p:cNvPr>
          <p:cNvSpPr txBox="1"/>
          <p:nvPr/>
        </p:nvSpPr>
        <p:spPr>
          <a:xfrm>
            <a:off x="301501" y="1183802"/>
            <a:ext cx="4181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Peserta</a:t>
            </a:r>
            <a:r>
              <a:rPr lang="en-US" sz="1600" dirty="0"/>
              <a:t> </a:t>
            </a:r>
            <a:r>
              <a:rPr lang="en-US" sz="1600" dirty="0" err="1"/>
              <a:t>didik</a:t>
            </a:r>
            <a:r>
              <a:rPr lang="en-US" sz="1600" dirty="0"/>
              <a:t> </a:t>
            </a:r>
            <a:r>
              <a:rPr lang="en-US" sz="1600" dirty="0" err="1"/>
              <a:t>diharapkan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menjelaskan</a:t>
            </a:r>
            <a:r>
              <a:rPr lang="en-US" sz="1600" dirty="0"/>
              <a:t>  </a:t>
            </a:r>
            <a:r>
              <a:rPr lang="en-US" sz="1600" dirty="0" err="1"/>
              <a:t>akhlak</a:t>
            </a:r>
            <a:r>
              <a:rPr lang="en-US" sz="1600" dirty="0"/>
              <a:t> </a:t>
            </a:r>
            <a:r>
              <a:rPr lang="en-US" sz="1600" dirty="0" err="1"/>
              <a:t>mazmumah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berfoya-foya</a:t>
            </a:r>
            <a:r>
              <a:rPr lang="en-US" sz="1600" dirty="0"/>
              <a:t>, ria, </a:t>
            </a:r>
            <a:r>
              <a:rPr lang="en-US" sz="1600" dirty="0" err="1"/>
              <a:t>sumah</a:t>
            </a:r>
            <a:r>
              <a:rPr lang="en-US" sz="1600" dirty="0"/>
              <a:t>, </a:t>
            </a:r>
            <a:r>
              <a:rPr lang="en-US" sz="1600" dirty="0" err="1"/>
              <a:t>takabur</a:t>
            </a:r>
            <a:r>
              <a:rPr lang="en-US" sz="1600" dirty="0"/>
              <a:t>, dan </a:t>
            </a:r>
            <a:r>
              <a:rPr lang="en-US" sz="1600" dirty="0" err="1"/>
              <a:t>hasad</a:t>
            </a:r>
            <a:r>
              <a:rPr lang="en-US" sz="1600" dirty="0"/>
              <a:t>, </a:t>
            </a:r>
            <a:r>
              <a:rPr lang="en-US" sz="1600" dirty="0" err="1"/>
              <a:t>pengertian</a:t>
            </a:r>
            <a:r>
              <a:rPr lang="en-US" sz="1600" dirty="0"/>
              <a:t>,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menghindari</a:t>
            </a:r>
            <a:r>
              <a:rPr lang="en-US" sz="1600" dirty="0"/>
              <a:t>, dan </a:t>
            </a:r>
            <a:r>
              <a:rPr lang="en-US" sz="1600" dirty="0" err="1"/>
              <a:t>manfaatnya</a:t>
            </a:r>
            <a:endParaRPr lang="en-ID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E0AE7C-1E6E-52DA-10FD-656F4881588B}"/>
              </a:ext>
            </a:extLst>
          </p:cNvPr>
          <p:cNvSpPr txBox="1"/>
          <p:nvPr/>
        </p:nvSpPr>
        <p:spPr>
          <a:xfrm>
            <a:off x="319056" y="2297009"/>
            <a:ext cx="4382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Peserta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didik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mampu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menganalisis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/>
              <a:t>akhlak</a:t>
            </a:r>
            <a:r>
              <a:rPr lang="en-US" sz="1600" dirty="0"/>
              <a:t> </a:t>
            </a:r>
            <a:r>
              <a:rPr lang="en-US" sz="1600" dirty="0" err="1"/>
              <a:t>mazmumah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berfoya-foya</a:t>
            </a:r>
            <a:r>
              <a:rPr lang="en-US" sz="1600" dirty="0"/>
              <a:t>, ria, </a:t>
            </a:r>
            <a:r>
              <a:rPr lang="en-US" sz="1600" dirty="0" err="1"/>
              <a:t>sumah</a:t>
            </a:r>
            <a:r>
              <a:rPr lang="en-US" sz="1600" dirty="0"/>
              <a:t>, </a:t>
            </a:r>
            <a:r>
              <a:rPr lang="en-US" sz="1600" dirty="0" err="1"/>
              <a:t>takabur</a:t>
            </a:r>
            <a:r>
              <a:rPr lang="en-US" sz="1600" dirty="0"/>
              <a:t>, dan </a:t>
            </a:r>
            <a:r>
              <a:rPr lang="en-US" sz="1600" dirty="0" err="1"/>
              <a:t>hasad</a:t>
            </a:r>
            <a:r>
              <a:rPr lang="en-US" sz="1600" dirty="0"/>
              <a:t>, </a:t>
            </a:r>
            <a:r>
              <a:rPr lang="en-US" sz="1600" dirty="0" err="1"/>
              <a:t>pengertian</a:t>
            </a:r>
            <a:r>
              <a:rPr lang="en-US" sz="1600" dirty="0"/>
              <a:t>,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menghindari</a:t>
            </a:r>
            <a:r>
              <a:rPr lang="en-US" sz="1600" dirty="0"/>
              <a:t>, dan </a:t>
            </a:r>
            <a:r>
              <a:rPr lang="en-US" sz="1600" dirty="0" err="1"/>
              <a:t>manfaatnya</a:t>
            </a:r>
            <a:endParaRPr lang="en-ID" sz="1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135E81-EF1B-2885-6FD5-42A09B6F0A58}"/>
              </a:ext>
            </a:extLst>
          </p:cNvPr>
          <p:cNvSpPr txBox="1"/>
          <p:nvPr/>
        </p:nvSpPr>
        <p:spPr>
          <a:xfrm>
            <a:off x="311473" y="3454347"/>
            <a:ext cx="4247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Peserta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didik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dapat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menyatakan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bahwa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akhlak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mazmumah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berfoya-foya</a:t>
            </a:r>
            <a:r>
              <a:rPr lang="en-US" sz="1600" dirty="0"/>
              <a:t>, ria, </a:t>
            </a:r>
            <a:r>
              <a:rPr lang="en-US" sz="1600" dirty="0" err="1"/>
              <a:t>sumah</a:t>
            </a:r>
            <a:r>
              <a:rPr lang="en-US" sz="1600" dirty="0"/>
              <a:t>, </a:t>
            </a:r>
            <a:r>
              <a:rPr lang="en-US" sz="1600" dirty="0" err="1"/>
              <a:t>takabur</a:t>
            </a:r>
            <a:r>
              <a:rPr lang="en-US" sz="1600" dirty="0"/>
              <a:t>, dan </a:t>
            </a:r>
            <a:r>
              <a:rPr lang="en-US" sz="1600" dirty="0" err="1"/>
              <a:t>hasad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larangan</a:t>
            </a:r>
            <a:r>
              <a:rPr lang="en-US" sz="1600" dirty="0"/>
              <a:t> agama, </a:t>
            </a:r>
            <a:r>
              <a:rPr lang="en-US" sz="1600" dirty="0" err="1"/>
              <a:t>serta</a:t>
            </a:r>
            <a:endParaRPr lang="en-ID" sz="16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024834-C1D5-736F-6885-79E919020078}"/>
              </a:ext>
            </a:extLst>
          </p:cNvPr>
          <p:cNvSpPr txBox="1"/>
          <p:nvPr/>
        </p:nvSpPr>
        <p:spPr>
          <a:xfrm>
            <a:off x="4906572" y="1173551"/>
            <a:ext cx="4382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Peserta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didik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mampu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membiasakan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untuk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menghindari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/>
              <a:t>akhlak</a:t>
            </a:r>
            <a:r>
              <a:rPr lang="en-US" sz="1600" dirty="0"/>
              <a:t> </a:t>
            </a:r>
            <a:r>
              <a:rPr lang="en-US" sz="1600" dirty="0" err="1"/>
              <a:t>mazmumah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berfoya-foya</a:t>
            </a:r>
            <a:r>
              <a:rPr lang="en-US" sz="1600" dirty="0"/>
              <a:t>, ria, </a:t>
            </a:r>
            <a:r>
              <a:rPr lang="en-US" sz="1600" dirty="0" err="1"/>
              <a:t>sumah</a:t>
            </a:r>
            <a:r>
              <a:rPr lang="en-US" sz="1600" dirty="0"/>
              <a:t>, </a:t>
            </a:r>
            <a:r>
              <a:rPr lang="en-US" sz="1600" dirty="0" err="1"/>
              <a:t>takabur</a:t>
            </a:r>
            <a:r>
              <a:rPr lang="en-US" sz="1600" dirty="0"/>
              <a:t>, dan </a:t>
            </a:r>
            <a:r>
              <a:rPr lang="en-US" sz="1600" dirty="0" err="1"/>
              <a:t>hasad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sehari-hari</a:t>
            </a:r>
            <a:r>
              <a:rPr lang="en-US" sz="1600" dirty="0"/>
              <a:t>. </a:t>
            </a:r>
            <a:endParaRPr lang="en-ID" sz="16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782" y="265566"/>
            <a:ext cx="198119" cy="762000"/>
            <a:chOff x="152400" y="361950"/>
            <a:chExt cx="198119" cy="762000"/>
          </a:xfrm>
        </p:grpSpPr>
        <p:sp>
          <p:nvSpPr>
            <p:cNvPr id="2" name="Rectangle 1"/>
            <p:cNvSpPr/>
            <p:nvPr/>
          </p:nvSpPr>
          <p:spPr>
            <a:xfrm>
              <a:off x="152400" y="361950"/>
              <a:ext cx="45719" cy="76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00" y="361950"/>
              <a:ext cx="45719" cy="609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800" y="361950"/>
              <a:ext cx="45719" cy="478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598E77-06C3-1797-454F-4583ED3B1D32}"/>
              </a:ext>
            </a:extLst>
          </p:cNvPr>
          <p:cNvSpPr txBox="1"/>
          <p:nvPr/>
        </p:nvSpPr>
        <p:spPr>
          <a:xfrm>
            <a:off x="4934248" y="2343150"/>
            <a:ext cx="4057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Peserta</a:t>
            </a:r>
            <a:r>
              <a:rPr lang="en-US" sz="1600" dirty="0"/>
              <a:t> </a:t>
            </a:r>
            <a:r>
              <a:rPr lang="en-US" sz="1600" dirty="0" err="1"/>
              <a:t>didik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karya</a:t>
            </a:r>
            <a:r>
              <a:rPr lang="en-US" sz="1600" dirty="0"/>
              <a:t> yang </a:t>
            </a:r>
            <a:r>
              <a:rPr lang="en-US" sz="1600" dirty="0" err="1"/>
              <a:t>mengandung</a:t>
            </a:r>
            <a:r>
              <a:rPr lang="en-US" sz="1600" dirty="0"/>
              <a:t> </a:t>
            </a:r>
            <a:r>
              <a:rPr lang="en-US" sz="1600" dirty="0" err="1"/>
              <a:t>konten</a:t>
            </a:r>
            <a:r>
              <a:rPr lang="en-US" sz="1600" dirty="0"/>
              <a:t> </a:t>
            </a:r>
            <a:r>
              <a:rPr lang="en-US" sz="1600" dirty="0" err="1"/>
              <a:t>manfaat</a:t>
            </a:r>
            <a:r>
              <a:rPr lang="en-US" sz="1600" dirty="0"/>
              <a:t> </a:t>
            </a:r>
            <a:r>
              <a:rPr lang="en-US" sz="1600" dirty="0" err="1"/>
              <a:t>menghindari</a:t>
            </a:r>
            <a:r>
              <a:rPr lang="en-US" sz="1600" dirty="0"/>
              <a:t> </a:t>
            </a:r>
            <a:r>
              <a:rPr lang="en-US" sz="1600" dirty="0" err="1"/>
              <a:t>akhlak</a:t>
            </a:r>
            <a:r>
              <a:rPr lang="en-US" sz="1600" dirty="0"/>
              <a:t> </a:t>
            </a:r>
            <a:r>
              <a:rPr lang="en-US" sz="1600" dirty="0" err="1"/>
              <a:t>mazmumah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berfoya-foya</a:t>
            </a:r>
            <a:r>
              <a:rPr lang="en-US" sz="1600" dirty="0"/>
              <a:t>, ria, </a:t>
            </a:r>
            <a:r>
              <a:rPr lang="en-US" sz="1600" dirty="0" err="1"/>
              <a:t>sumah</a:t>
            </a:r>
            <a:r>
              <a:rPr lang="en-US" sz="1600" dirty="0"/>
              <a:t>, </a:t>
            </a:r>
            <a:r>
              <a:rPr lang="en-US" sz="1600" dirty="0" err="1"/>
              <a:t>takabur</a:t>
            </a:r>
            <a:r>
              <a:rPr lang="en-US" sz="1600" dirty="0"/>
              <a:t>, dan </a:t>
            </a:r>
            <a:r>
              <a:rPr lang="en-US" sz="1600" dirty="0" err="1"/>
              <a:t>hasad</a:t>
            </a:r>
            <a:r>
              <a:rPr lang="en-US" sz="1600" dirty="0"/>
              <a:t>.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973444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" grpId="0"/>
      <p:bldP spid="6" grpId="0"/>
      <p:bldP spid="11" grpId="0"/>
      <p:bldP spid="12" grpId="0"/>
      <p:bldP spid="13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57EAE1-DB97-F884-140E-416728B88134}"/>
              </a:ext>
            </a:extLst>
          </p:cNvPr>
          <p:cNvSpPr txBox="1"/>
          <p:nvPr/>
        </p:nvSpPr>
        <p:spPr>
          <a:xfrm>
            <a:off x="5719651" y="4411063"/>
            <a:ext cx="48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Sumber</a:t>
            </a:r>
            <a:r>
              <a:rPr lang="en-US" sz="1000" i="1" dirty="0"/>
              <a:t>: shutterstock.com</a:t>
            </a:r>
            <a:r>
              <a:rPr lang="en-US" sz="1000" dirty="0"/>
              <a:t>/776565397</a:t>
            </a:r>
            <a:endParaRPr lang="en-ID" sz="100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03DCB00-EB90-3F51-2C11-D2D25B19D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-7495"/>
            <a:ext cx="9143244" cy="5143500"/>
          </a:xfrm>
          <a:prstGeom prst="rect">
            <a:avLst/>
          </a:prstGeom>
        </p:spPr>
      </p:pic>
      <p:sp>
        <p:nvSpPr>
          <p:cNvPr id="4" name="Double Wave 3">
            <a:extLst>
              <a:ext uri="{FF2B5EF4-FFF2-40B4-BE49-F238E27FC236}">
                <a16:creationId xmlns="" xmlns:a16="http://schemas.microsoft.com/office/drawing/2014/main" id="{14FCFD05-05FB-DEB1-2BD9-DFF44CB0D694}"/>
              </a:ext>
            </a:extLst>
          </p:cNvPr>
          <p:cNvSpPr/>
          <p:nvPr/>
        </p:nvSpPr>
        <p:spPr>
          <a:xfrm>
            <a:off x="457200" y="1962150"/>
            <a:ext cx="3962400" cy="2193624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20" name="Google Shape;420;p32"/>
          <p:cNvSpPr txBox="1">
            <a:spLocks noGrp="1"/>
          </p:cNvSpPr>
          <p:nvPr>
            <p:ph type="body" idx="4294967295"/>
          </p:nvPr>
        </p:nvSpPr>
        <p:spPr>
          <a:xfrm>
            <a:off x="800100" y="2102836"/>
            <a:ext cx="3276600" cy="19122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D" sz="2000" b="1" dirty="0">
              <a:solidFill>
                <a:schemeClr val="dk1"/>
              </a:solidFill>
              <a:ea typeface="Walter Turncoat"/>
              <a:cs typeface="Walter Turncoat"/>
              <a:sym typeface="Walter Turncoat"/>
            </a:endParaRPr>
          </a:p>
          <a:p>
            <a:pPr marL="0" lvl="0" indent="0" algn="just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ID" sz="1800" dirty="0" err="1">
                <a:latin typeface="+mj-lt"/>
              </a:rPr>
              <a:t>Sikap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hidup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menghambur-hamburkan</a:t>
            </a:r>
            <a:r>
              <a:rPr lang="en-ID" sz="1800" dirty="0">
                <a:latin typeface="+mj-lt"/>
              </a:rPr>
              <a:t> uang </a:t>
            </a:r>
            <a:r>
              <a:rPr lang="en-ID" sz="1800" dirty="0" err="1">
                <a:latin typeface="+mj-lt"/>
              </a:rPr>
              <a:t>secara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berlebihan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dengan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tujuan</a:t>
            </a:r>
            <a:r>
              <a:rPr lang="en-ID" sz="1800" dirty="0">
                <a:latin typeface="+mj-lt"/>
              </a:rPr>
              <a:t> </a:t>
            </a:r>
            <a:r>
              <a:rPr lang="en-ID" sz="1800" dirty="0" err="1">
                <a:latin typeface="+mj-lt"/>
              </a:rPr>
              <a:t>bersenang-senang</a:t>
            </a:r>
            <a:r>
              <a:rPr lang="en-ID" sz="1800" dirty="0">
                <a:latin typeface="+mj-lt"/>
              </a:rPr>
              <a:t> dan minim </a:t>
            </a:r>
            <a:r>
              <a:rPr lang="en-ID" sz="1800" dirty="0" err="1">
                <a:latin typeface="+mj-lt"/>
              </a:rPr>
              <a:t>manfaat</a:t>
            </a:r>
            <a:r>
              <a:rPr lang="en-ID" sz="1800" dirty="0">
                <a:latin typeface="+mj-lt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413" name="Google Shape;413;p32"/>
          <p:cNvGrpSpPr/>
          <p:nvPr/>
        </p:nvGrpSpPr>
        <p:grpSpPr>
          <a:xfrm>
            <a:off x="5410200" y="199140"/>
            <a:ext cx="2736410" cy="4222433"/>
            <a:chOff x="2112475" y="238125"/>
            <a:chExt cx="3395050" cy="5238750"/>
          </a:xfrm>
        </p:grpSpPr>
        <p:sp>
          <p:nvSpPr>
            <p:cNvPr id="414" name="Google Shape;414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DABD77-FB36-3FDA-44B6-EF38CF45BE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4" r="22686"/>
          <a:stretch/>
        </p:blipFill>
        <p:spPr>
          <a:xfrm>
            <a:off x="5526156" y="632786"/>
            <a:ext cx="2484783" cy="341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38235E7-FCB2-8867-88A7-E6467DA4021C}"/>
              </a:ext>
            </a:extLst>
          </p:cNvPr>
          <p:cNvGrpSpPr/>
          <p:nvPr/>
        </p:nvGrpSpPr>
        <p:grpSpPr>
          <a:xfrm>
            <a:off x="457200" y="248770"/>
            <a:ext cx="3456261" cy="768032"/>
            <a:chOff x="402780" y="373178"/>
            <a:chExt cx="3456261" cy="768032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1CE4D73-1F83-B103-5C4B-ACEF98471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80" y="373178"/>
              <a:ext cx="3456261" cy="76803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A2DCE0F-8A29-C586-C4C3-ABB9B5512922}"/>
                </a:ext>
              </a:extLst>
            </p:cNvPr>
            <p:cNvSpPr txBox="1"/>
            <p:nvPr/>
          </p:nvSpPr>
          <p:spPr>
            <a:xfrm>
              <a:off x="496030" y="468735"/>
              <a:ext cx="25396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A. </a:t>
              </a:r>
              <a:r>
                <a:rPr lang="en-US" sz="2800" b="1" dirty="0" err="1"/>
                <a:t>Berfoya-Foya</a:t>
              </a:r>
              <a:endParaRPr lang="en-US" sz="2800" b="1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D9F6C5E-3A72-3D06-CEDB-CAC4AB2FA39B}"/>
              </a:ext>
            </a:extLst>
          </p:cNvPr>
          <p:cNvSpPr txBox="1">
            <a:spLocks/>
          </p:cNvSpPr>
          <p:nvPr/>
        </p:nvSpPr>
        <p:spPr>
          <a:xfrm>
            <a:off x="399527" y="1370435"/>
            <a:ext cx="4020073" cy="48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Pengertian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8ACDA27-3383-ADF4-134A-A6C20635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13558DE-B144-D00D-74EE-11198ECAC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-7495"/>
            <a:ext cx="9143244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68E56463-3EF3-0F6C-A47E-060D6A5AC5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4043" y="974742"/>
            <a:ext cx="5844744" cy="3968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ar-DZ" sz="2400" b="0" i="0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dobe Naskh Medium" panose="01010101010101010101"/>
              </a:rPr>
              <a:t>اِنَّ الْمُبَذِّرِيْنَ كَانُوْٓا اِخْوَانَ الشَّيٰطِيْنِ ۗوَكَانَ الشَّيْطٰنُ لِرَبِّهٖ كَفُوْرًا</a:t>
            </a:r>
            <a:endParaRPr lang="en-ID" sz="2400" dirty="0">
              <a:solidFill>
                <a:schemeClr val="tx1"/>
              </a:solidFill>
              <a:latin typeface="Arabic Typesetting" panose="03020402040406030203" pitchFamily="66" charset="-78"/>
              <a:cs typeface="Adobe Naskh Medium" panose="01010101010101010101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7D1811-95D9-087B-B457-85C530FF470F}"/>
              </a:ext>
            </a:extLst>
          </p:cNvPr>
          <p:cNvSpPr txBox="1"/>
          <p:nvPr/>
        </p:nvSpPr>
        <p:spPr>
          <a:xfrm>
            <a:off x="1447800" y="130849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Sesungguhnya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orang-orang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pemboros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itu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adalah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saudara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setan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setan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itu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sangat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ingkar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kepada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Tuhannya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algn="ctr"/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(Q.S. Al-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Isra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/17: 27)</a:t>
            </a:r>
            <a:endParaRPr lang="en-ID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="" xmlns:a16="http://schemas.microsoft.com/office/drawing/2014/main" id="{D56EB8EE-4C90-8AC9-5D5B-9AF4BB3FE101}"/>
              </a:ext>
            </a:extLst>
          </p:cNvPr>
          <p:cNvSpPr txBox="1">
            <a:spLocks/>
          </p:cNvSpPr>
          <p:nvPr/>
        </p:nvSpPr>
        <p:spPr>
          <a:xfrm>
            <a:off x="253014" y="2571750"/>
            <a:ext cx="6452586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r"/>
            <a:r>
              <a:rPr lang="ar-DZ" sz="2400" b="0" i="0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dobe Naskh Medium" panose="01010101010101010101"/>
              </a:rPr>
              <a:t>عَنْ أبي شُعَيْبٍ قَالَ : قَالَ رَسُولُ اَللَّهِ صلى الله عليه وسلم: كُلْ, وَاشْرَبْ, وَالْبَسْ, وَتَصَدَّقْ فِي غَيْرِ سَرَفٍ, وَلَا مَخِيلَةٍ (رواه ابو داود) </a:t>
            </a:r>
          </a:p>
          <a:p>
            <a:pPr algn="r"/>
            <a:endParaRPr lang="en-ID" sz="4000" dirty="0">
              <a:solidFill>
                <a:schemeClr val="tx1"/>
              </a:solidFill>
              <a:latin typeface="Arabic Typesetting" panose="03020402040406030203" pitchFamily="66" charset="-78"/>
              <a:cs typeface="Adobe Naskh Medium" panose="01010101010101010101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AEF058-865C-EFA8-3C4B-626C8F995330}"/>
              </a:ext>
            </a:extLst>
          </p:cNvPr>
          <p:cNvSpPr txBox="1"/>
          <p:nvPr/>
        </p:nvSpPr>
        <p:spPr>
          <a:xfrm>
            <a:off x="1447800" y="3257550"/>
            <a:ext cx="48780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Dari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Abi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Syu’aib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, Rasulullah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Shallallahu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‘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alaihi</a:t>
            </a:r>
            <a:r>
              <a:rPr lang="en-ID" b="0" i="1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1" dirty="0" err="1">
                <a:solidFill>
                  <a:schemeClr val="tx1"/>
                </a:solidFill>
                <a:effectLst/>
                <a:latin typeface="+mj-lt"/>
              </a:rPr>
              <a:t>wasallam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bersabda</a:t>
            </a:r>
            <a:r>
              <a:rPr lang="en-ID" b="0" dirty="0">
                <a:solidFill>
                  <a:schemeClr val="tx1"/>
                </a:solidFill>
                <a:effectLst/>
                <a:latin typeface="+mj-lt"/>
              </a:rPr>
              <a:t>:”</a:t>
            </a:r>
            <a:r>
              <a:rPr lang="en-ID" b="0" dirty="0" err="1">
                <a:solidFill>
                  <a:schemeClr val="tx1"/>
                </a:solidFill>
                <a:effectLst/>
                <a:latin typeface="+mj-lt"/>
              </a:rPr>
              <a:t>Makanlah</a:t>
            </a:r>
            <a:r>
              <a:rPr lang="en-ID" b="0" dirty="0">
                <a:solidFill>
                  <a:schemeClr val="tx1"/>
                </a:solidFill>
                <a:effectLst/>
                <a:latin typeface="+mj-lt"/>
              </a:rPr>
              <a:t> dan </a:t>
            </a:r>
            <a:r>
              <a:rPr lang="en-ID" b="0" dirty="0" err="1">
                <a:solidFill>
                  <a:schemeClr val="tx1"/>
                </a:solidFill>
                <a:effectLst/>
                <a:latin typeface="+mj-lt"/>
              </a:rPr>
              <a:t>minumlah</a:t>
            </a:r>
            <a:r>
              <a:rPr lang="en-ID" b="0" dirty="0">
                <a:solidFill>
                  <a:schemeClr val="tx1"/>
                </a:solidFill>
                <a:effectLst/>
                <a:latin typeface="+mj-lt"/>
              </a:rPr>
              <a:t> dan </a:t>
            </a:r>
            <a:r>
              <a:rPr lang="en-ID" b="0" dirty="0" err="1">
                <a:solidFill>
                  <a:schemeClr val="tx1"/>
                </a:solidFill>
                <a:effectLst/>
                <a:latin typeface="+mj-lt"/>
              </a:rPr>
              <a:t>berpakaianlah</a:t>
            </a:r>
            <a:r>
              <a:rPr lang="en-ID" b="0" dirty="0">
                <a:solidFill>
                  <a:schemeClr val="tx1"/>
                </a:solidFill>
                <a:effectLst/>
                <a:latin typeface="+mj-lt"/>
              </a:rPr>
              <a:t> dan </a:t>
            </a:r>
            <a:r>
              <a:rPr lang="en-ID" b="0" dirty="0" err="1">
                <a:solidFill>
                  <a:schemeClr val="tx1"/>
                </a:solidFill>
                <a:effectLst/>
                <a:latin typeface="+mj-lt"/>
              </a:rPr>
              <a:t>bersedekahlah</a:t>
            </a:r>
            <a:r>
              <a:rPr lang="en-ID" b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dirty="0" err="1">
                <a:solidFill>
                  <a:schemeClr val="tx1"/>
                </a:solidFill>
                <a:effectLst/>
                <a:latin typeface="+mj-lt"/>
              </a:rPr>
              <a:t>tanpa</a:t>
            </a:r>
            <a:r>
              <a:rPr lang="en-ID" b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dirty="0" err="1">
                <a:solidFill>
                  <a:schemeClr val="tx1"/>
                </a:solidFill>
                <a:effectLst/>
                <a:latin typeface="+mj-lt"/>
              </a:rPr>
              <a:t>berlebihan</a:t>
            </a:r>
            <a:r>
              <a:rPr lang="en-ID" b="0" dirty="0">
                <a:solidFill>
                  <a:schemeClr val="tx1"/>
                </a:solidFill>
                <a:effectLst/>
                <a:latin typeface="+mj-lt"/>
              </a:rPr>
              <a:t> (</a:t>
            </a:r>
            <a:r>
              <a:rPr lang="en-ID" b="0" dirty="0" err="1">
                <a:solidFill>
                  <a:schemeClr val="tx1"/>
                </a:solidFill>
                <a:effectLst/>
                <a:latin typeface="+mj-lt"/>
              </a:rPr>
              <a:t>israf</a:t>
            </a:r>
            <a:r>
              <a:rPr lang="en-ID" b="0" dirty="0">
                <a:solidFill>
                  <a:schemeClr val="tx1"/>
                </a:solidFill>
                <a:effectLst/>
                <a:latin typeface="+mj-lt"/>
              </a:rPr>
              <a:t>) dan </a:t>
            </a:r>
            <a:r>
              <a:rPr lang="en-ID" b="0" dirty="0" err="1">
                <a:solidFill>
                  <a:schemeClr val="tx1"/>
                </a:solidFill>
                <a:effectLst/>
                <a:latin typeface="+mj-lt"/>
              </a:rPr>
              <a:t>tanpa</a:t>
            </a:r>
            <a:r>
              <a:rPr lang="en-ID" b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dirty="0" err="1">
                <a:solidFill>
                  <a:schemeClr val="tx1"/>
                </a:solidFill>
                <a:effectLst/>
                <a:latin typeface="+mj-lt"/>
              </a:rPr>
              <a:t>kesombongan</a:t>
            </a:r>
            <a:r>
              <a:rPr lang="en-ID" b="0" dirty="0">
                <a:solidFill>
                  <a:schemeClr val="tx1"/>
                </a:solidFill>
                <a:effectLst/>
                <a:latin typeface="+mj-lt"/>
              </a:rPr>
              <a:t>”. </a:t>
            </a:r>
          </a:p>
          <a:p>
            <a:pPr algn="ctr"/>
            <a:r>
              <a:rPr lang="en-ID" dirty="0">
                <a:solidFill>
                  <a:schemeClr val="tx1"/>
                </a:solidFill>
                <a:latin typeface="+mj-lt"/>
              </a:rPr>
              <a:t>( HR. Abu Daud)</a:t>
            </a:r>
            <a:endParaRPr lang="en-ID" b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4EC524-9EE5-4F6B-03DA-48C797D81BD7}"/>
              </a:ext>
            </a:extLst>
          </p:cNvPr>
          <p:cNvSpPr txBox="1"/>
          <p:nvPr/>
        </p:nvSpPr>
        <p:spPr>
          <a:xfrm>
            <a:off x="961474" y="284646"/>
            <a:ext cx="528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  <a:latin typeface="+mj-lt"/>
              </a:rPr>
              <a:t>Dalil</a:t>
            </a:r>
            <a:r>
              <a:rPr lang="en-US" sz="2800" b="1" u="sng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+mj-lt"/>
              </a:rPr>
              <a:t>Larangan</a:t>
            </a:r>
            <a:r>
              <a:rPr lang="en-US" sz="2800" b="1" u="sng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+mj-lt"/>
              </a:rPr>
              <a:t>Bersikap</a:t>
            </a:r>
            <a:r>
              <a:rPr lang="en-US" sz="2800" b="1" u="sng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+mj-lt"/>
              </a:rPr>
              <a:t>Foya-Foya</a:t>
            </a:r>
            <a:endParaRPr lang="en-ID" sz="2800" b="1" u="sng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B61A0A-ADF5-FF68-41A5-5C73000EC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50251" r="27829" b="-251"/>
          <a:stretch/>
        </p:blipFill>
        <p:spPr>
          <a:xfrm>
            <a:off x="6896627" y="204341"/>
            <a:ext cx="2018773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335AF8-306E-F027-CBC7-132C478EB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D0E3AB7-4895-8865-E9AC-89EB7F51F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" y="0"/>
            <a:ext cx="9143244" cy="5143500"/>
          </a:xfrm>
          <a:prstGeom prst="rect">
            <a:avLst/>
          </a:prstGeom>
        </p:spPr>
      </p:pic>
      <p:sp>
        <p:nvSpPr>
          <p:cNvPr id="273" name="Google Shape;273;p20"/>
          <p:cNvSpPr txBox="1">
            <a:spLocks noGrp="1"/>
          </p:cNvSpPr>
          <p:nvPr>
            <p:ph type="body" idx="4294967295"/>
          </p:nvPr>
        </p:nvSpPr>
        <p:spPr>
          <a:xfrm>
            <a:off x="561474" y="1504950"/>
            <a:ext cx="3137346" cy="6762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Cara Menghindari Sikap Hidup Berfoya-Foya</a:t>
            </a:r>
            <a:endParaRPr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6F756F-93F0-3284-9FD2-015EA71803DC}"/>
              </a:ext>
            </a:extLst>
          </p:cNvPr>
          <p:cNvSpPr txBox="1"/>
          <p:nvPr/>
        </p:nvSpPr>
        <p:spPr>
          <a:xfrm>
            <a:off x="3698820" y="728447"/>
            <a:ext cx="5469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Selalu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bersyukur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atas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nikmat</a:t>
            </a:r>
            <a:r>
              <a:rPr lang="en-US" sz="1600" dirty="0">
                <a:latin typeface="+mj-lt"/>
              </a:rPr>
              <a:t> Allah </a:t>
            </a:r>
            <a:r>
              <a:rPr lang="en-US" sz="1600" dirty="0" err="1">
                <a:latin typeface="+mj-lt"/>
              </a:rPr>
              <a:t>Swt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Selektif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memilih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teman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Jalani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hidup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dengan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sederhana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Tentukan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prioritas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utama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dalam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menggunakan</a:t>
            </a:r>
            <a:r>
              <a:rPr lang="en-US" sz="1600" dirty="0">
                <a:latin typeface="+mj-lt"/>
              </a:rPr>
              <a:t> uang/</a:t>
            </a:r>
            <a:r>
              <a:rPr lang="en-US" sz="1600" dirty="0" err="1">
                <a:latin typeface="+mj-lt"/>
              </a:rPr>
              <a:t>harta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Beramal</a:t>
            </a:r>
            <a:r>
              <a:rPr lang="en-US" sz="1600" dirty="0">
                <a:latin typeface="+mj-lt"/>
              </a:rPr>
              <a:t> dan </a:t>
            </a:r>
            <a:r>
              <a:rPr lang="en-US" sz="1600" dirty="0" err="1">
                <a:latin typeface="+mj-lt"/>
              </a:rPr>
              <a:t>bersedekah</a:t>
            </a:r>
            <a:endParaRPr lang="en-U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Menabung</a:t>
            </a:r>
            <a:r>
              <a:rPr lang="en-US" sz="1600" dirty="0">
                <a:latin typeface="+mj-lt"/>
              </a:rPr>
              <a:t> dan </a:t>
            </a:r>
            <a:r>
              <a:rPr lang="en-US" sz="1600" dirty="0" err="1">
                <a:latin typeface="+mj-lt"/>
              </a:rPr>
              <a:t>berinvestasi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Kurangi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berbelanja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hal</a:t>
            </a:r>
            <a:r>
              <a:rPr lang="en-US" sz="1600" dirty="0">
                <a:latin typeface="+mj-lt"/>
              </a:rPr>
              <a:t> yang </a:t>
            </a:r>
            <a:r>
              <a:rPr lang="en-US" sz="1600" dirty="0" err="1">
                <a:latin typeface="+mj-lt"/>
              </a:rPr>
              <a:t>tidak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berguna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Susun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rencana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keuangan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jangka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panjang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Mencatat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pengeluaran</a:t>
            </a:r>
            <a:r>
              <a:rPr lang="en-US" sz="1600" dirty="0">
                <a:latin typeface="+mj-lt"/>
              </a:rPr>
              <a:t> dan </a:t>
            </a:r>
            <a:r>
              <a:rPr lang="en-US" sz="1600" dirty="0" err="1">
                <a:latin typeface="+mj-lt"/>
              </a:rPr>
              <a:t>pemasukan</a:t>
            </a:r>
            <a:endParaRPr lang="en-US" sz="1600" dirty="0"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2B7DFE02-63BF-38BA-8991-97EC38D8609A}"/>
              </a:ext>
            </a:extLst>
          </p:cNvPr>
          <p:cNvSpPr txBox="1">
            <a:spLocks/>
          </p:cNvSpPr>
          <p:nvPr/>
        </p:nvSpPr>
        <p:spPr>
          <a:xfrm>
            <a:off x="381000" y="118688"/>
            <a:ext cx="5654419" cy="48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Beroya-Foya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  <p:sp>
        <p:nvSpPr>
          <p:cNvPr id="9" name="Google Shape;275;p20">
            <a:extLst>
              <a:ext uri="{FF2B5EF4-FFF2-40B4-BE49-F238E27FC236}">
                <a16:creationId xmlns="" xmlns:a16="http://schemas.microsoft.com/office/drawing/2014/main" id="{65B6D22E-7104-483E-9747-9395A5404EB5}"/>
              </a:ext>
            </a:extLst>
          </p:cNvPr>
          <p:cNvSpPr txBox="1">
            <a:spLocks/>
          </p:cNvSpPr>
          <p:nvPr/>
        </p:nvSpPr>
        <p:spPr>
          <a:xfrm>
            <a:off x="757460" y="3486150"/>
            <a:ext cx="2745374" cy="676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ID" sz="2000" b="1" dirty="0" err="1"/>
              <a:t>Manfaat</a:t>
            </a:r>
            <a:r>
              <a:rPr lang="en-ID" sz="2000" b="1" dirty="0"/>
              <a:t> </a:t>
            </a:r>
            <a:r>
              <a:rPr lang="en-ID" sz="2000" b="1" dirty="0" err="1"/>
              <a:t>Menghindari</a:t>
            </a:r>
            <a:r>
              <a:rPr lang="en-ID" sz="2000" b="1" dirty="0"/>
              <a:t> </a:t>
            </a:r>
            <a:r>
              <a:rPr lang="en-ID" sz="2000" b="1" dirty="0" err="1"/>
              <a:t>Sikap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Berfoya-Foya</a:t>
            </a:r>
            <a:endParaRPr lang="en-ID" sz="2000" b="1" dirty="0"/>
          </a:p>
          <a:p>
            <a:pPr marL="0" indent="0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</a:pPr>
            <a:endParaRPr lang="en-ID" sz="3600" dirty="0">
              <a:latin typeface="Poor Richard" panose="02080502050505020702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6A35E8-F5D9-C6A9-6D1F-B306A64FCDB7}"/>
              </a:ext>
            </a:extLst>
          </p:cNvPr>
          <p:cNvSpPr txBox="1"/>
          <p:nvPr/>
        </p:nvSpPr>
        <p:spPr>
          <a:xfrm>
            <a:off x="3698820" y="3125422"/>
            <a:ext cx="6172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Tidak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terpengaruh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bujuk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rayu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setan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Terhindar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sikap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hidup</a:t>
            </a:r>
            <a:r>
              <a:rPr lang="en-US" sz="1600" dirty="0">
                <a:latin typeface="+mj-lt"/>
              </a:rPr>
              <a:t> miskin.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Terbiasa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memenuhi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kebutuhan</a:t>
            </a:r>
            <a:r>
              <a:rPr lang="en-US" sz="1600" dirty="0">
                <a:latin typeface="+mj-lt"/>
              </a:rPr>
              <a:t> dan </a:t>
            </a:r>
            <a:r>
              <a:rPr lang="en-US" sz="1600" dirty="0" err="1">
                <a:latin typeface="+mj-lt"/>
              </a:rPr>
              <a:t>menjauhkan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keinginan</a:t>
            </a:r>
            <a:r>
              <a:rPr lang="en-US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Terbiasa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menerapkan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/>
              <a:t>skala</a:t>
            </a:r>
            <a:r>
              <a:rPr lang="en-US" sz="1600" dirty="0"/>
              <a:t> </a:t>
            </a:r>
            <a:r>
              <a:rPr lang="en-US" sz="1600" dirty="0" err="1"/>
              <a:t>prioritas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Disukai</a:t>
            </a:r>
            <a:r>
              <a:rPr lang="en-US" sz="1600" dirty="0">
                <a:latin typeface="+mj-lt"/>
              </a:rPr>
              <a:t> Allah </a:t>
            </a:r>
            <a:r>
              <a:rPr lang="en-US" sz="1600" dirty="0" err="1">
                <a:latin typeface="+mj-lt"/>
              </a:rPr>
              <a:t>Swt</a:t>
            </a:r>
            <a:r>
              <a:rPr lang="en-US" sz="1600" dirty="0">
                <a:latin typeface="+mj-lt"/>
              </a:rPr>
              <a:t>. dan </a:t>
            </a:r>
            <a:r>
              <a:rPr lang="en-US" sz="1600" dirty="0" err="1">
                <a:latin typeface="+mj-lt"/>
              </a:rPr>
              <a:t>rasul</a:t>
            </a:r>
            <a:r>
              <a:rPr lang="en-US" sz="1600" dirty="0">
                <a:latin typeface="+mj-lt"/>
              </a:rPr>
              <a:t>-Nya.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+mj-lt"/>
              </a:rPr>
              <a:t>Disukai</a:t>
            </a:r>
            <a:r>
              <a:rPr lang="en-US" sz="1600" dirty="0">
                <a:latin typeface="+mj-lt"/>
              </a:rPr>
              <a:t> orang lain.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1CA1B8A-2091-9F20-B9E9-C13FAA714507}"/>
              </a:ext>
            </a:extLst>
          </p:cNvPr>
          <p:cNvCxnSpPr>
            <a:cxnSpLocks/>
          </p:cNvCxnSpPr>
          <p:nvPr/>
        </p:nvCxnSpPr>
        <p:spPr>
          <a:xfrm>
            <a:off x="152400" y="3036771"/>
            <a:ext cx="8915400" cy="2127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FF569BA-7654-F761-14BA-B9221249C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3605EB-12C8-ED08-98B2-43D41CCD0B8D}"/>
              </a:ext>
            </a:extLst>
          </p:cNvPr>
          <p:cNvSpPr txBox="1"/>
          <p:nvPr/>
        </p:nvSpPr>
        <p:spPr>
          <a:xfrm>
            <a:off x="4629932" y="3973467"/>
            <a:ext cx="3626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Sumber</a:t>
            </a:r>
            <a:r>
              <a:rPr lang="en-US" sz="1050" dirty="0"/>
              <a:t>: </a:t>
            </a:r>
            <a:r>
              <a:rPr lang="en-US" sz="1050" i="1" dirty="0"/>
              <a:t>freepik.com</a:t>
            </a:r>
            <a:r>
              <a:rPr lang="en-US" sz="1050" dirty="0"/>
              <a:t>/</a:t>
            </a:r>
            <a:r>
              <a:rPr lang="en-US" sz="1050" dirty="0" err="1"/>
              <a:t>wirestock</a:t>
            </a:r>
            <a:endParaRPr lang="en-ID" sz="105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8D9050F-4015-779C-0A3A-504E6A10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-7495"/>
            <a:ext cx="9143244" cy="5143500"/>
          </a:xfrm>
          <a:prstGeom prst="rect">
            <a:avLst/>
          </a:prstGeom>
        </p:spPr>
      </p:pic>
      <p:sp>
        <p:nvSpPr>
          <p:cNvPr id="2" name="Flowchart: Document 1">
            <a:extLst>
              <a:ext uri="{FF2B5EF4-FFF2-40B4-BE49-F238E27FC236}">
                <a16:creationId xmlns="" xmlns:a16="http://schemas.microsoft.com/office/drawing/2014/main" id="{88E7FEB6-467B-C045-101E-0BFC2D5D0AF1}"/>
              </a:ext>
            </a:extLst>
          </p:cNvPr>
          <p:cNvSpPr/>
          <p:nvPr/>
        </p:nvSpPr>
        <p:spPr>
          <a:xfrm>
            <a:off x="672573" y="1723869"/>
            <a:ext cx="3276600" cy="2182559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26" name="Google Shape;426;p33"/>
          <p:cNvGrpSpPr/>
          <p:nvPr/>
        </p:nvGrpSpPr>
        <p:grpSpPr>
          <a:xfrm>
            <a:off x="4141467" y="1119627"/>
            <a:ext cx="4697733" cy="2823723"/>
            <a:chOff x="3856911" y="1241129"/>
            <a:chExt cx="4537267" cy="2674979"/>
          </a:xfrm>
        </p:grpSpPr>
        <p:sp>
          <p:nvSpPr>
            <p:cNvPr id="427" name="Google Shape;427;p33"/>
            <p:cNvSpPr/>
            <p:nvPr/>
          </p:nvSpPr>
          <p:spPr>
            <a:xfrm>
              <a:off x="4228361" y="1241129"/>
              <a:ext cx="3797910" cy="2542169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3856911" y="3846153"/>
              <a:ext cx="4537267" cy="69956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3856911" y="3783368"/>
              <a:ext cx="4536567" cy="55964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5791256" y="3783368"/>
              <a:ext cx="664383" cy="34978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20;p32">
            <a:extLst>
              <a:ext uri="{FF2B5EF4-FFF2-40B4-BE49-F238E27FC236}">
                <a16:creationId xmlns="" xmlns:a16="http://schemas.microsoft.com/office/drawing/2014/main" id="{FDEA1877-CD2C-AF62-7B72-458F5B27EEBA}"/>
              </a:ext>
            </a:extLst>
          </p:cNvPr>
          <p:cNvSpPr txBox="1">
            <a:spLocks/>
          </p:cNvSpPr>
          <p:nvPr/>
        </p:nvSpPr>
        <p:spPr>
          <a:xfrm>
            <a:off x="899288" y="1842222"/>
            <a:ext cx="2823171" cy="165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800"/>
              </a:spcAft>
              <a:buFont typeface="Nunito"/>
              <a:buNone/>
            </a:pPr>
            <a:endParaRPr lang="en-ID" sz="2000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800"/>
              </a:spcBef>
              <a:spcAft>
                <a:spcPts val="800"/>
              </a:spcAft>
              <a:buFont typeface="Nunito"/>
              <a:buNone/>
            </a:pPr>
            <a:r>
              <a:rPr lang="en-ID" sz="1800" dirty="0" err="1">
                <a:solidFill>
                  <a:schemeClr val="tx1"/>
                </a:solidFill>
                <a:latin typeface="+mj-lt"/>
              </a:rPr>
              <a:t>Istilah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: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sikap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memperlihatkan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amal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ibadah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tertentu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kepada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selain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Allah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Swt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tujuan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agar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mendapat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pujian</a:t>
            </a:r>
            <a:r>
              <a:rPr lang="en-ID" sz="1800" dirty="0">
                <a:solidFill>
                  <a:schemeClr val="tx1"/>
                </a:solidFill>
                <a:latin typeface="+mj-lt"/>
              </a:rPr>
              <a:t>,</a:t>
            </a:r>
          </a:p>
          <a:p>
            <a:pPr marL="0" indent="0">
              <a:buFont typeface="Nunito"/>
              <a:buNone/>
            </a:pPr>
            <a:endParaRPr lang="en-ID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Google Shape;420;p32">
            <a:extLst>
              <a:ext uri="{FF2B5EF4-FFF2-40B4-BE49-F238E27FC236}">
                <a16:creationId xmlns="" xmlns:a16="http://schemas.microsoft.com/office/drawing/2014/main" id="{6CF0C9A2-7BA0-BD62-C2F6-C7C7CEDC8875}"/>
              </a:ext>
            </a:extLst>
          </p:cNvPr>
          <p:cNvSpPr txBox="1">
            <a:spLocks/>
          </p:cNvSpPr>
          <p:nvPr/>
        </p:nvSpPr>
        <p:spPr>
          <a:xfrm>
            <a:off x="899288" y="2047554"/>
            <a:ext cx="2635068" cy="21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800"/>
              </a:spcAft>
              <a:buFont typeface="Nunito"/>
              <a:buNone/>
            </a:pPr>
            <a:r>
              <a:rPr lang="en-ID" sz="1800" dirty="0">
                <a:solidFill>
                  <a:schemeClr val="tx1"/>
                </a:solidFill>
                <a:latin typeface="+mj-lt"/>
              </a:rPr>
              <a:t>Bahasa : </a:t>
            </a:r>
            <a:r>
              <a:rPr lang="en-ID" sz="1800" dirty="0" err="1">
                <a:solidFill>
                  <a:schemeClr val="tx1"/>
                </a:solidFill>
                <a:latin typeface="+mj-lt"/>
              </a:rPr>
              <a:t>Pamer</a:t>
            </a:r>
            <a:endParaRPr lang="en-ID" sz="1800" dirty="0">
              <a:solidFill>
                <a:schemeClr val="tx1"/>
              </a:solidFill>
              <a:latin typeface="+mj-lt"/>
            </a:endParaRPr>
          </a:p>
          <a:p>
            <a:pPr marL="0" indent="0">
              <a:buFont typeface="Nunito"/>
              <a:buNone/>
            </a:pPr>
            <a:endParaRPr lang="en-ID" sz="1600" dirty="0"/>
          </a:p>
        </p:txBody>
      </p:sp>
      <p:pic>
        <p:nvPicPr>
          <p:cNvPr id="1026" name="Picture 2" descr="Closeup shot of male hands holding an open leather wallet with money - concept of finance success Free Photo">
            <a:extLst>
              <a:ext uri="{FF2B5EF4-FFF2-40B4-BE49-F238E27FC236}">
                <a16:creationId xmlns="" xmlns:a16="http://schemas.microsoft.com/office/drawing/2014/main" id="{D212B087-8DBA-38FE-77F9-D7CA66AA3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37"/>
          <a:stretch/>
        </p:blipFill>
        <p:spPr bwMode="auto">
          <a:xfrm>
            <a:off x="4625921" y="1314204"/>
            <a:ext cx="3724481" cy="2360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C6B98CC-7276-7B1C-1220-1DA3D6646554}"/>
              </a:ext>
            </a:extLst>
          </p:cNvPr>
          <p:cNvGrpSpPr/>
          <p:nvPr/>
        </p:nvGrpSpPr>
        <p:grpSpPr>
          <a:xfrm>
            <a:off x="457200" y="248770"/>
            <a:ext cx="3456261" cy="768032"/>
            <a:chOff x="402780" y="373178"/>
            <a:chExt cx="3456261" cy="768032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323FB39-0812-359C-0331-AFCD5E96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80" y="373178"/>
              <a:ext cx="3456261" cy="7680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A2F4BC6-42B0-3289-661E-E9618C29C810}"/>
                </a:ext>
              </a:extLst>
            </p:cNvPr>
            <p:cNvSpPr txBox="1"/>
            <p:nvPr/>
          </p:nvSpPr>
          <p:spPr>
            <a:xfrm>
              <a:off x="496030" y="468735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pc="300" dirty="0"/>
                <a:t>B. Ria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B5EEFF02-DC58-ECD2-4ABF-1E7F02BC7340}"/>
              </a:ext>
            </a:extLst>
          </p:cNvPr>
          <p:cNvSpPr txBox="1">
            <a:spLocks/>
          </p:cNvSpPr>
          <p:nvPr/>
        </p:nvSpPr>
        <p:spPr>
          <a:xfrm>
            <a:off x="640489" y="1143892"/>
            <a:ext cx="4020073" cy="48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Pengertian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17DC409-F167-FED3-DB4D-085F0E78A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5CD9468-2A92-EE56-4368-3B620848F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-7495"/>
            <a:ext cx="9143244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38"/>
          <a:stretch/>
        </p:blipFill>
        <p:spPr>
          <a:xfrm>
            <a:off x="306115" y="1840371"/>
            <a:ext cx="8714060" cy="3111910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867F3A46-F6CD-18C1-AF9C-72BF526CDDB9}"/>
              </a:ext>
            </a:extLst>
          </p:cNvPr>
          <p:cNvSpPr/>
          <p:nvPr/>
        </p:nvSpPr>
        <p:spPr>
          <a:xfrm>
            <a:off x="306115" y="1478029"/>
            <a:ext cx="2641246" cy="269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Q.S.Al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-Baqarah/2: 264</a:t>
            </a:r>
            <a:endParaRPr lang="en-ID" sz="2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6653" y="2029837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/>
            </a:r>
            <a:br>
              <a:rPr lang="ar-DZ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</a:br>
            <a:endParaRPr lang="en-ID" sz="3200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9"/>
            <a:ext cx="9143244" cy="49983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551FF80-0C16-21C7-6C9F-B7CBBCA3B620}"/>
              </a:ext>
            </a:extLst>
          </p:cNvPr>
          <p:cNvSpPr txBox="1">
            <a:spLocks/>
          </p:cNvSpPr>
          <p:nvPr/>
        </p:nvSpPr>
        <p:spPr>
          <a:xfrm>
            <a:off x="422471" y="2369367"/>
            <a:ext cx="8298301" cy="15716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 algn="ctr">
              <a:buFont typeface="Arial" pitchFamily="34" charset="0"/>
              <a:buNone/>
            </a:pPr>
            <a:r>
              <a:rPr lang="ar-DZ" sz="2600" b="1" dirty="0">
                <a:latin typeface="Arabic Typesetting" panose="03020402040406030203" pitchFamily="66" charset="-78"/>
                <a:ea typeface="MS UI Gothic" panose="020B0600070205080204" pitchFamily="34" charset="-128"/>
                <a:cs typeface="Adobe Naskh Medium" panose="01010101010101010101"/>
              </a:rPr>
              <a:t>يٰٓاَيُّهَا الَّذِيْنَ اٰمَنُوْا لَا تُبْطِلُوْا صَدَقٰتِكُمْ بِالْمَنِّ وَالْاَذٰىۙ كَالَّذِيْ يُنْفِقُ مَالَهٗ رِئَاۤءَ النَّاسِ وَلَا يُؤْمِنُ بِاللّٰهِ وَالْيَوْمِ الْاٰخِرِۗ فَمَثَلُهٗ كَمَثَلِ صَفْوَانٍ عَلَيْهِ تُرَابٌ فَاَصَابَهٗ وَابِلٌ فَتَرَكَهٗ صَلْدًا ۗ لَا يَقْدِرُوْنَ عَلٰى شَيْءٍ مِّمَّا كَسَبُوْا ۗ وَاللّٰهُ لَا يَهْدِى الْقَوْمَ الْكٰفِرِيْنَ </a:t>
            </a:r>
            <a:endParaRPr lang="en-US" sz="2600" b="1" dirty="0">
              <a:latin typeface="Arabic Typesetting" panose="03020402040406030203" pitchFamily="66" charset="-78"/>
              <a:ea typeface="MS UI Gothic" panose="020B0600070205080204" pitchFamily="34" charset="-128"/>
              <a:cs typeface="Adobe Naskh Medium" panose="01010101010101010101"/>
            </a:endParaRPr>
          </a:p>
          <a:p>
            <a:pPr marL="101600" indent="0" algn="ctr">
              <a:buFont typeface="Arial" pitchFamily="34" charset="0"/>
              <a:buNone/>
            </a:pPr>
            <a:r>
              <a:rPr lang="ar-DZ" sz="2600" b="1" dirty="0">
                <a:latin typeface="Arabic Typesetting" panose="03020402040406030203" pitchFamily="66" charset="-78"/>
                <a:ea typeface="MS UI Gothic" panose="020B0600070205080204" pitchFamily="34" charset="-128"/>
                <a:cs typeface="Adobe Naskh Medium" panose="01010101010101010101"/>
              </a:rPr>
              <a:t>(البقرة :</a:t>
            </a:r>
            <a:r>
              <a:rPr lang="ar-DZ" sz="2600" b="1" dirty="0">
                <a:latin typeface="Quire Sans Light" panose="020B0302040400020003" pitchFamily="34" charset="0"/>
                <a:ea typeface="MS UI Gothic" panose="020B0600070205080204" pitchFamily="34" charset="-128"/>
                <a:cs typeface="Adobe Naskh Medium" panose="01010101010101010101"/>
              </a:rPr>
              <a:t> ٢٦٤</a:t>
            </a:r>
            <a:r>
              <a:rPr lang="ar-DZ" sz="2600" b="1" dirty="0">
                <a:latin typeface="Arabic Typesetting" panose="03020402040406030203" pitchFamily="66" charset="-78"/>
                <a:ea typeface="MS UI Gothic" panose="020B0600070205080204" pitchFamily="34" charset="-128"/>
                <a:cs typeface="Adobe Naskh Medium" panose="01010101010101010101"/>
              </a:rPr>
              <a:t> )</a:t>
            </a:r>
            <a:endParaRPr lang="en-ID" sz="2600" b="1" dirty="0">
              <a:latin typeface="Arabic Typesetting" panose="03020402040406030203" pitchFamily="66" charset="-78"/>
              <a:ea typeface="MS UI Gothic" panose="020B0600070205080204" pitchFamily="34" charset="-128"/>
              <a:cs typeface="Adobe Naskh Medium" panose="01010101010101010101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E4DF26F-8D96-E8E2-B231-38DAD8F3B788}"/>
              </a:ext>
            </a:extLst>
          </p:cNvPr>
          <p:cNvSpPr txBox="1">
            <a:spLocks/>
          </p:cNvSpPr>
          <p:nvPr/>
        </p:nvSpPr>
        <p:spPr>
          <a:xfrm>
            <a:off x="277540" y="898725"/>
            <a:ext cx="7360511" cy="48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spc="300" dirty="0" err="1">
                <a:solidFill>
                  <a:srgbClr val="C00000"/>
                </a:solidFill>
              </a:rPr>
              <a:t>Dalil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Larangan</a:t>
            </a:r>
            <a:r>
              <a:rPr lang="en-US" sz="2800" b="1" u="sng" spc="300" dirty="0">
                <a:solidFill>
                  <a:srgbClr val="C00000"/>
                </a:solidFill>
              </a:rPr>
              <a:t> </a:t>
            </a:r>
            <a:r>
              <a:rPr lang="en-US" sz="2800" b="1" u="sng" spc="300" dirty="0" err="1">
                <a:solidFill>
                  <a:srgbClr val="C00000"/>
                </a:solidFill>
              </a:rPr>
              <a:t>Bersikap</a:t>
            </a:r>
            <a:r>
              <a:rPr lang="en-US" sz="2800" b="1" u="sng" spc="300" dirty="0">
                <a:solidFill>
                  <a:srgbClr val="C00000"/>
                </a:solidFill>
              </a:rPr>
              <a:t> Ria </a:t>
            </a:r>
            <a:endParaRPr lang="en-ID" sz="2800" b="1" u="sng" spc="300" dirty="0">
              <a:solidFill>
                <a:srgbClr val="C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C1586F5-90E7-64BA-1290-DE37876F670C}"/>
              </a:ext>
            </a:extLst>
          </p:cNvPr>
          <p:cNvGrpSpPr/>
          <p:nvPr/>
        </p:nvGrpSpPr>
        <p:grpSpPr>
          <a:xfrm>
            <a:off x="422471" y="227416"/>
            <a:ext cx="3276600" cy="649955"/>
            <a:chOff x="402780" y="373178"/>
            <a:chExt cx="3456261" cy="768032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D06ADCC-FCAE-8F16-7BE9-6C0D16778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80" y="373178"/>
              <a:ext cx="3456261" cy="7680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5BDC2E-858C-870B-F504-81DB2120536C}"/>
                </a:ext>
              </a:extLst>
            </p:cNvPr>
            <p:cNvSpPr txBox="1"/>
            <p:nvPr/>
          </p:nvSpPr>
          <p:spPr>
            <a:xfrm>
              <a:off x="496030" y="468735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pc="300" dirty="0"/>
                <a:t>B. 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679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3B198DF-5BAB-0AA8-C05F-C175B83A4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" y="-7495"/>
            <a:ext cx="9143244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02161"/>
            <a:ext cx="3581400" cy="10265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3630" y="5180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Candara" panose="020E0502030303020204" pitchFamily="34" charset="0"/>
              </a:rPr>
              <a:t>Terjemah</a:t>
            </a:r>
            <a:endParaRPr lang="en-US" sz="2400" b="1" dirty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Q.S. Al-Baqarah/2: 264</a:t>
            </a:r>
            <a:endParaRPr lang="en-ID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3244" cy="499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4E801C-8C43-001A-24CF-36E111CB09B7}"/>
              </a:ext>
            </a:extLst>
          </p:cNvPr>
          <p:cNvSpPr txBox="1"/>
          <p:nvPr/>
        </p:nvSpPr>
        <p:spPr>
          <a:xfrm>
            <a:off x="685422" y="1530812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b="1" dirty="0">
                <a:cs typeface="Arabic Typesetting" panose="03020402040406030203" pitchFamily="66" charset="-78"/>
              </a:rPr>
              <a:t/>
            </a:r>
            <a:br>
              <a:rPr lang="ar-DZ" b="1" dirty="0">
                <a:cs typeface="Arabic Typesetting" panose="03020402040406030203" pitchFamily="66" charset="-78"/>
              </a:rPr>
            </a:br>
            <a:endParaRPr lang="en-ID" b="1" dirty="0"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538619-53F8-FD1A-06E1-8AB7892AA5E5}"/>
              </a:ext>
            </a:extLst>
          </p:cNvPr>
          <p:cNvSpPr txBox="1"/>
          <p:nvPr/>
        </p:nvSpPr>
        <p:spPr>
          <a:xfrm>
            <a:off x="1181100" y="1673696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Wahai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orang-orang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beriman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!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Janganlah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kamu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merusak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sedekahmu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menyebut-nyebutnya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menyakiti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(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perasaan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penerima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),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seperti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orang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menginfakkan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hartanya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karena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ria (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pamer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)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kepada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manusia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dia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tidak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beriman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kepada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Allah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hari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akhir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Perumpamaannya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(orang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itu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)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seperti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batu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licin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yang di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atasnya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ada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debu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kemudian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batu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itu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ditimpa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hujan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lebat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maka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tinggallah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batu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itu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licin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lagi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Mereka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tidak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memperoleh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sesuatu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apa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pun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apa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mereka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kerjakan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. Dan Allah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tidak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memberi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petunjuk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+mj-lt"/>
              </a:rPr>
              <a:t>kepada</a:t>
            </a:r>
            <a:r>
              <a:rPr lang="en-ID" b="0" i="0" dirty="0">
                <a:solidFill>
                  <a:schemeClr val="tx1"/>
                </a:solidFill>
                <a:effectLst/>
                <a:latin typeface="+mj-lt"/>
              </a:rPr>
              <a:t> orang-orang kafir.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(Q.S. Al-Baqarah/2: 264)</a:t>
            </a:r>
            <a:endParaRPr lang="en-ID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13249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1397</Words>
  <Application>Microsoft Office PowerPoint</Application>
  <PresentationFormat>On-screen Show (16:9)</PresentationFormat>
  <Paragraphs>167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PowerPoint Presentation</vt:lpstr>
      <vt:lpstr>Manfaat menghindari sikap hidup berfoya-foya, ria, sumah, takabur dan hasad</vt:lpstr>
      <vt:lpstr>Tujuan Pembelajaran </vt:lpstr>
      <vt:lpstr>PowerPoint Presentation</vt:lpstr>
      <vt:lpstr>اِنَّ الْمُبَذِّرِيْنَ كَانُوْٓا اِخْوَانَ الشَّيٰطِيْنِ ۗوَكَانَ الشَّيْطٰنُ لِرَبِّهٖ كَفُوْرًا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Manfaat Menghindari Sikap Hasad </vt:lpstr>
      <vt:lpstr>Kesimpulan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Hasanuddin</cp:lastModifiedBy>
  <cp:revision>105</cp:revision>
  <dcterms:created xsi:type="dcterms:W3CDTF">2022-01-17T01:37:52Z</dcterms:created>
  <dcterms:modified xsi:type="dcterms:W3CDTF">2022-06-11T01:42:50Z</dcterms:modified>
</cp:coreProperties>
</file>