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8" r:id="rId3"/>
    <p:sldId id="283" r:id="rId4"/>
    <p:sldId id="285" r:id="rId5"/>
    <p:sldId id="286" r:id="rId6"/>
    <p:sldId id="306" r:id="rId7"/>
    <p:sldId id="307" r:id="rId8"/>
    <p:sldId id="289" r:id="rId9"/>
    <p:sldId id="290" r:id="rId10"/>
    <p:sldId id="291" r:id="rId11"/>
    <p:sldId id="309" r:id="rId12"/>
    <p:sldId id="310" r:id="rId13"/>
    <p:sldId id="311" r:id="rId14"/>
    <p:sldId id="294" r:id="rId15"/>
    <p:sldId id="312" r:id="rId16"/>
    <p:sldId id="296" r:id="rId17"/>
    <p:sldId id="297" r:id="rId18"/>
    <p:sldId id="313" r:id="rId19"/>
    <p:sldId id="314" r:id="rId20"/>
    <p:sldId id="315" r:id="rId21"/>
    <p:sldId id="316" r:id="rId22"/>
    <p:sldId id="302" r:id="rId23"/>
    <p:sldId id="317" r:id="rId24"/>
    <p:sldId id="304" r:id="rId25"/>
    <p:sldId id="305"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4A"/>
    <a:srgbClr val="C32F3C"/>
    <a:srgbClr val="EFCACA"/>
    <a:srgbClr val="579488"/>
    <a:srgbClr val="9DD526"/>
    <a:srgbClr val="FB3803"/>
    <a:srgbClr val="EF5361"/>
    <a:srgbClr val="000000"/>
    <a:srgbClr val="F48E20"/>
    <a:srgbClr val="87C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56" autoAdjust="0"/>
  </p:normalViewPr>
  <p:slideViewPr>
    <p:cSldViewPr>
      <p:cViewPr>
        <p:scale>
          <a:sx n="96" d="100"/>
          <a:sy n="96" d="100"/>
        </p:scale>
        <p:origin x="-636" y="1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2B5C5-986C-44DC-BE37-6C9B53D1CC3D}" type="doc">
      <dgm:prSet loTypeId="urn:microsoft.com/office/officeart/2005/8/layout/bList2" loCatId="list" qsTypeId="urn:microsoft.com/office/officeart/2005/8/quickstyle/simple1" qsCatId="simple" csTypeId="urn:microsoft.com/office/officeart/2005/8/colors/accent5_4" csCatId="accent5" phldr="1"/>
      <dgm:spPr/>
    </dgm:pt>
    <dgm:pt modelId="{89A8B388-B7D4-4E20-8698-4929299A6EA1}">
      <dgm:prSet phldrT="[Text]"/>
      <dgm:spPr/>
      <dgm:t>
        <a:bodyPr/>
        <a:lstStyle/>
        <a:p>
          <a:r>
            <a:rPr lang="en-US" dirty="0" err="1">
              <a:ln w="0"/>
              <a:solidFill>
                <a:schemeClr val="bg1"/>
              </a:solidFill>
              <a:effectLst>
                <a:outerShdw blurRad="38100" dist="25400" dir="5400000" algn="ctr" rotWithShape="0">
                  <a:srgbClr val="6E747A">
                    <a:alpha val="43000"/>
                  </a:srgbClr>
                </a:outerShdw>
              </a:effectLst>
              <a:latin typeface="+mn-lt"/>
            </a:rPr>
            <a:t>Etos</a:t>
          </a:r>
          <a:r>
            <a:rPr lang="en-US" dirty="0">
              <a:ln w="0"/>
              <a:solidFill>
                <a:schemeClr val="bg1"/>
              </a:solidFill>
              <a:effectLst>
                <a:outerShdw blurRad="38100" dist="25400" dir="5400000" algn="ctr" rotWithShape="0">
                  <a:srgbClr val="6E747A">
                    <a:alpha val="43000"/>
                  </a:srgbClr>
                </a:outerShdw>
              </a:effectLst>
              <a:latin typeface="+mn-lt"/>
            </a:rPr>
            <a:t> </a:t>
          </a:r>
          <a:r>
            <a:rPr lang="en-US" dirty="0" err="1">
              <a:ln w="0"/>
              <a:solidFill>
                <a:schemeClr val="bg1"/>
              </a:solidFill>
              <a:effectLst>
                <a:outerShdw blurRad="38100" dist="25400" dir="5400000" algn="ctr" rotWithShape="0">
                  <a:srgbClr val="6E747A">
                    <a:alpha val="43000"/>
                  </a:srgbClr>
                </a:outerShdw>
              </a:effectLst>
              <a:latin typeface="+mn-lt"/>
            </a:rPr>
            <a:t>kerja</a:t>
          </a:r>
          <a:r>
            <a:rPr lang="en-US" dirty="0">
              <a:ln w="0"/>
              <a:solidFill>
                <a:schemeClr val="bg1"/>
              </a:solidFill>
              <a:effectLst>
                <a:outerShdw blurRad="38100" dist="25400" dir="5400000" algn="ctr" rotWithShape="0">
                  <a:srgbClr val="6E747A">
                    <a:alpha val="43000"/>
                  </a:srgbClr>
                </a:outerShdw>
              </a:effectLst>
              <a:latin typeface="+mn-lt"/>
            </a:rPr>
            <a:t> yang </a:t>
          </a:r>
          <a:r>
            <a:rPr lang="en-US" dirty="0" err="1">
              <a:ln w="0"/>
              <a:solidFill>
                <a:schemeClr val="bg1"/>
              </a:solidFill>
              <a:effectLst>
                <a:outerShdw blurRad="38100" dist="25400" dir="5400000" algn="ctr" rotWithShape="0">
                  <a:srgbClr val="6E747A">
                    <a:alpha val="43000"/>
                  </a:srgbClr>
                </a:outerShdw>
              </a:effectLst>
              <a:latin typeface="+mn-lt"/>
            </a:rPr>
            <a:t>dapat</a:t>
          </a:r>
          <a:r>
            <a:rPr lang="en-US" dirty="0">
              <a:ln w="0"/>
              <a:solidFill>
                <a:schemeClr val="bg1"/>
              </a:solidFill>
              <a:effectLst>
                <a:outerShdw blurRad="38100" dist="25400" dir="5400000" algn="ctr" rotWithShape="0">
                  <a:srgbClr val="6E747A">
                    <a:alpha val="43000"/>
                  </a:srgbClr>
                </a:outerShdw>
              </a:effectLst>
              <a:latin typeface="+mn-lt"/>
            </a:rPr>
            <a:t> </a:t>
          </a:r>
          <a:r>
            <a:rPr lang="en-US" dirty="0" err="1">
              <a:ln w="0"/>
              <a:solidFill>
                <a:schemeClr val="bg1"/>
              </a:solidFill>
              <a:effectLst>
                <a:outerShdw blurRad="38100" dist="25400" dir="5400000" algn="ctr" rotWithShape="0">
                  <a:srgbClr val="6E747A">
                    <a:alpha val="43000"/>
                  </a:srgbClr>
                </a:outerShdw>
              </a:effectLst>
              <a:latin typeface="+mn-lt"/>
            </a:rPr>
            <a:t>diterapkan</a:t>
          </a:r>
          <a:r>
            <a:rPr lang="en-US" dirty="0">
              <a:ln w="0"/>
              <a:solidFill>
                <a:schemeClr val="bg1"/>
              </a:solidFill>
              <a:effectLst>
                <a:outerShdw blurRad="38100" dist="25400" dir="5400000" algn="ctr" rotWithShape="0">
                  <a:srgbClr val="6E747A">
                    <a:alpha val="43000"/>
                  </a:srgbClr>
                </a:outerShdw>
              </a:effectLst>
              <a:latin typeface="+mn-lt"/>
            </a:rPr>
            <a:t> </a:t>
          </a:r>
          <a:r>
            <a:rPr lang="en-US" dirty="0" err="1">
              <a:ln w="0"/>
              <a:solidFill>
                <a:schemeClr val="bg1"/>
              </a:solidFill>
              <a:effectLst>
                <a:outerShdw blurRad="38100" dist="25400" dir="5400000" algn="ctr" rotWithShape="0">
                  <a:srgbClr val="6E747A">
                    <a:alpha val="43000"/>
                  </a:srgbClr>
                </a:outerShdw>
              </a:effectLst>
              <a:latin typeface="+mn-lt"/>
            </a:rPr>
            <a:t>sebagai</a:t>
          </a:r>
          <a:r>
            <a:rPr lang="en-US" dirty="0">
              <a:ln w="0"/>
              <a:solidFill>
                <a:schemeClr val="bg1"/>
              </a:solidFill>
              <a:effectLst>
                <a:outerShdw blurRad="38100" dist="25400" dir="5400000" algn="ctr" rotWithShape="0">
                  <a:srgbClr val="6E747A">
                    <a:alpha val="43000"/>
                  </a:srgbClr>
                </a:outerShdw>
              </a:effectLst>
              <a:latin typeface="+mn-lt"/>
            </a:rPr>
            <a:t> </a:t>
          </a:r>
          <a:r>
            <a:rPr lang="en-US" dirty="0" err="1">
              <a:ln w="0"/>
              <a:solidFill>
                <a:schemeClr val="bg1"/>
              </a:solidFill>
              <a:effectLst>
                <a:outerShdw blurRad="38100" dist="25400" dir="5400000" algn="ctr" rotWithShape="0">
                  <a:srgbClr val="6E747A">
                    <a:alpha val="43000"/>
                  </a:srgbClr>
                </a:outerShdw>
              </a:effectLst>
              <a:latin typeface="+mn-lt"/>
            </a:rPr>
            <a:t>pelajar</a:t>
          </a:r>
          <a:r>
            <a:rPr lang="en-US" dirty="0">
              <a:ln w="0"/>
              <a:solidFill>
                <a:schemeClr val="bg1"/>
              </a:solidFill>
              <a:effectLst>
                <a:outerShdw blurRad="38100" dist="25400" dir="5400000" algn="ctr" rotWithShape="0">
                  <a:srgbClr val="6E747A">
                    <a:alpha val="43000"/>
                  </a:srgbClr>
                </a:outerShdw>
              </a:effectLst>
              <a:latin typeface="+mn-lt"/>
            </a:rPr>
            <a:t>   </a:t>
          </a:r>
          <a:endParaRPr lang="en-ID" dirty="0">
            <a:solidFill>
              <a:schemeClr val="bg1"/>
            </a:solidFill>
            <a:latin typeface="+mn-lt"/>
          </a:endParaRPr>
        </a:p>
      </dgm:t>
    </dgm:pt>
    <dgm:pt modelId="{35EFF11A-332E-4EFA-AB79-5AF7C1ADB00A}" type="parTrans" cxnId="{0F1696C7-4FFD-4158-B445-FC74098EB811}">
      <dgm:prSet/>
      <dgm:spPr/>
      <dgm:t>
        <a:bodyPr/>
        <a:lstStyle/>
        <a:p>
          <a:endParaRPr lang="en-ID"/>
        </a:p>
      </dgm:t>
    </dgm:pt>
    <dgm:pt modelId="{83B17D7F-153A-4AD4-8307-674081C573E9}" type="sibTrans" cxnId="{0F1696C7-4FFD-4158-B445-FC74098EB811}">
      <dgm:prSet/>
      <dgm:spPr/>
      <dgm:t>
        <a:bodyPr/>
        <a:lstStyle/>
        <a:p>
          <a:endParaRPr lang="en-ID"/>
        </a:p>
      </dgm:t>
    </dgm:pt>
    <dgm:pt modelId="{419A6C87-286B-4883-A028-D24601BEB6F9}">
      <dgm:prSet/>
      <dgm:spPr/>
      <dgm:t>
        <a:bodyPr/>
        <a:lstStyle/>
        <a:p>
          <a:r>
            <a:rPr lang="en-US" spc="300" dirty="0" err="1">
              <a:ln w="0"/>
              <a:solidFill>
                <a:schemeClr val="bg1"/>
              </a:solidFill>
              <a:effectLst>
                <a:outerShdw blurRad="38100" dist="25400" dir="5400000" algn="ctr" rotWithShape="0">
                  <a:srgbClr val="6E747A">
                    <a:alpha val="43000"/>
                  </a:srgbClr>
                </a:outerShdw>
              </a:effectLst>
              <a:latin typeface="+mn-lt"/>
            </a:rPr>
            <a:t>Muamalah</a:t>
          </a:r>
          <a:r>
            <a:rPr lang="en-US" spc="300" dirty="0">
              <a:ln w="0"/>
              <a:solidFill>
                <a:schemeClr val="bg1"/>
              </a:solidFill>
              <a:effectLst>
                <a:outerShdw blurRad="38100" dist="25400" dir="5400000" algn="ctr" rotWithShape="0">
                  <a:srgbClr val="6E747A">
                    <a:alpha val="43000"/>
                  </a:srgbClr>
                </a:outerShdw>
              </a:effectLst>
              <a:latin typeface="+mn-lt"/>
            </a:rPr>
            <a:t> (</a:t>
          </a:r>
          <a:r>
            <a:rPr lang="en-US" spc="300" dirty="0" err="1">
              <a:ln w="0"/>
              <a:solidFill>
                <a:schemeClr val="bg1"/>
              </a:solidFill>
              <a:effectLst>
                <a:outerShdw blurRad="38100" dist="25400" dir="5400000" algn="ctr" rotWithShape="0">
                  <a:srgbClr val="6E747A">
                    <a:alpha val="43000"/>
                  </a:srgbClr>
                </a:outerShdw>
              </a:effectLst>
              <a:latin typeface="+mn-lt"/>
            </a:rPr>
            <a:t>hablum</a:t>
          </a:r>
          <a:r>
            <a:rPr lang="en-US" spc="300" dirty="0">
              <a:ln w="0"/>
              <a:solidFill>
                <a:schemeClr val="bg1"/>
              </a:solidFill>
              <a:effectLst>
                <a:outerShdw blurRad="38100" dist="25400" dir="5400000" algn="ctr" rotWithShape="0">
                  <a:srgbClr val="6E747A">
                    <a:alpha val="43000"/>
                  </a:srgbClr>
                </a:outerShdw>
              </a:effectLst>
              <a:latin typeface="+mn-lt"/>
            </a:rPr>
            <a:t> </a:t>
          </a:r>
          <a:r>
            <a:rPr lang="en-US" spc="300" dirty="0" err="1">
              <a:ln w="0"/>
              <a:solidFill>
                <a:schemeClr val="bg1"/>
              </a:solidFill>
              <a:effectLst>
                <a:outerShdw blurRad="38100" dist="25400" dir="5400000" algn="ctr" rotWithShape="0">
                  <a:srgbClr val="6E747A">
                    <a:alpha val="43000"/>
                  </a:srgbClr>
                </a:outerShdw>
              </a:effectLst>
              <a:latin typeface="+mn-lt"/>
            </a:rPr>
            <a:t>minannās</a:t>
          </a:r>
          <a:r>
            <a:rPr lang="en-US" spc="300" dirty="0">
              <a:ln w="0"/>
              <a:solidFill>
                <a:schemeClr val="bg1"/>
              </a:solidFill>
              <a:effectLst>
                <a:outerShdw blurRad="38100" dist="25400" dir="5400000" algn="ctr" rotWithShape="0">
                  <a:srgbClr val="6E747A">
                    <a:alpha val="43000"/>
                  </a:srgbClr>
                </a:outerShdw>
              </a:effectLst>
              <a:latin typeface="+mn-lt"/>
            </a:rPr>
            <a:t>)</a:t>
          </a:r>
          <a:r>
            <a:rPr lang="en-US" dirty="0">
              <a:ln w="0"/>
              <a:solidFill>
                <a:schemeClr val="bg1"/>
              </a:solidFill>
              <a:effectLst>
                <a:outerShdw blurRad="38100" dist="25400" dir="5400000" algn="ctr" rotWithShape="0">
                  <a:srgbClr val="6E747A">
                    <a:alpha val="43000"/>
                  </a:srgbClr>
                </a:outerShdw>
              </a:effectLst>
              <a:latin typeface="+mn-lt"/>
            </a:rPr>
            <a:t> </a:t>
          </a:r>
          <a:endParaRPr lang="en-ID" dirty="0">
            <a:ln w="0"/>
            <a:solidFill>
              <a:schemeClr val="bg1"/>
            </a:solidFill>
            <a:effectLst>
              <a:outerShdw blurRad="38100" dist="25400" dir="5400000" algn="ctr" rotWithShape="0">
                <a:srgbClr val="6E747A">
                  <a:alpha val="43000"/>
                </a:srgbClr>
              </a:outerShdw>
            </a:effectLst>
            <a:latin typeface="+mn-lt"/>
          </a:endParaRPr>
        </a:p>
      </dgm:t>
    </dgm:pt>
    <dgm:pt modelId="{2C2F1BA6-EB94-46EA-9DD6-5F56E22091C3}" type="parTrans" cxnId="{8EAE5978-EA81-4292-B504-833B10A3975E}">
      <dgm:prSet/>
      <dgm:spPr/>
      <dgm:t>
        <a:bodyPr/>
        <a:lstStyle/>
        <a:p>
          <a:endParaRPr lang="en-ID"/>
        </a:p>
      </dgm:t>
    </dgm:pt>
    <dgm:pt modelId="{31804AEA-BB56-47FD-935D-8316AB93B49A}" type="sibTrans" cxnId="{8EAE5978-EA81-4292-B504-833B10A3975E}">
      <dgm:prSet/>
      <dgm:spPr/>
      <dgm:t>
        <a:bodyPr/>
        <a:lstStyle/>
        <a:p>
          <a:endParaRPr lang="en-ID"/>
        </a:p>
      </dgm:t>
    </dgm:pt>
    <dgm:pt modelId="{644A3A1F-6D7B-4586-81F7-608779E47D2F}">
      <dgm:prSet/>
      <dgm:spPr/>
      <dgm:t>
        <a:bodyPr/>
        <a:lstStyle/>
        <a:p>
          <a:r>
            <a:rPr lang="en-US" dirty="0">
              <a:latin typeface="+mn-lt"/>
            </a:rPr>
            <a:t>Si C, </a:t>
          </a:r>
          <a:r>
            <a:rPr lang="en-US" dirty="0" err="1">
              <a:latin typeface="+mn-lt"/>
            </a:rPr>
            <a:t>setiap</a:t>
          </a:r>
          <a:r>
            <a:rPr lang="en-US" dirty="0">
              <a:latin typeface="+mn-lt"/>
            </a:rPr>
            <a:t> </a:t>
          </a:r>
          <a:r>
            <a:rPr lang="en-US" dirty="0" err="1">
              <a:latin typeface="+mn-lt"/>
            </a:rPr>
            <a:t>hari</a:t>
          </a:r>
          <a:r>
            <a:rPr lang="en-US" dirty="0">
              <a:latin typeface="+mn-lt"/>
            </a:rPr>
            <a:t> </a:t>
          </a:r>
          <a:r>
            <a:rPr lang="en-US" dirty="0" err="1">
              <a:latin typeface="+mn-lt"/>
            </a:rPr>
            <a:t>selalu</a:t>
          </a:r>
          <a:r>
            <a:rPr lang="en-US" dirty="0">
              <a:latin typeface="+mn-lt"/>
            </a:rPr>
            <a:t> </a:t>
          </a:r>
          <a:r>
            <a:rPr lang="en-US" dirty="0" err="1">
              <a:latin typeface="+mn-lt"/>
            </a:rPr>
            <a:t>berinfak</a:t>
          </a:r>
          <a:r>
            <a:rPr lang="en-US" dirty="0">
              <a:latin typeface="+mn-lt"/>
            </a:rPr>
            <a:t> di </a:t>
          </a:r>
          <a:r>
            <a:rPr lang="en-US" dirty="0" err="1">
              <a:latin typeface="+mn-lt"/>
            </a:rPr>
            <a:t>kelas</a:t>
          </a:r>
          <a:r>
            <a:rPr lang="en-US" dirty="0">
              <a:latin typeface="+mn-lt"/>
            </a:rPr>
            <a:t> </a:t>
          </a:r>
          <a:r>
            <a:rPr lang="en-US" dirty="0" err="1">
              <a:latin typeface="+mn-lt"/>
            </a:rPr>
            <a:t>sejumlah</a:t>
          </a:r>
          <a:r>
            <a:rPr lang="en-US" dirty="0">
              <a:latin typeface="+mn-lt"/>
            </a:rPr>
            <a:t> Rp. 5.000. Si D, </a:t>
          </a:r>
          <a:r>
            <a:rPr lang="en-US" dirty="0" err="1">
              <a:latin typeface="+mn-lt"/>
            </a:rPr>
            <a:t>mengetahui</a:t>
          </a:r>
          <a:r>
            <a:rPr lang="en-US" dirty="0">
              <a:latin typeface="+mn-lt"/>
            </a:rPr>
            <a:t> </a:t>
          </a:r>
          <a:r>
            <a:rPr lang="en-US" dirty="0" err="1">
              <a:latin typeface="+mn-lt"/>
            </a:rPr>
            <a:t>hal</a:t>
          </a:r>
          <a:r>
            <a:rPr lang="en-US" dirty="0">
              <a:latin typeface="+mn-lt"/>
            </a:rPr>
            <a:t> </a:t>
          </a:r>
          <a:r>
            <a:rPr lang="en-US" dirty="0" err="1">
              <a:latin typeface="+mn-lt"/>
            </a:rPr>
            <a:t>tersebut</a:t>
          </a:r>
          <a:r>
            <a:rPr lang="en-US" dirty="0">
              <a:latin typeface="+mn-lt"/>
            </a:rPr>
            <a:t> dan </a:t>
          </a:r>
          <a:r>
            <a:rPr lang="en-US" dirty="0" err="1">
              <a:latin typeface="+mn-lt"/>
            </a:rPr>
            <a:t>karena</a:t>
          </a:r>
          <a:r>
            <a:rPr lang="en-US" dirty="0">
              <a:latin typeface="+mn-lt"/>
            </a:rPr>
            <a:t> </a:t>
          </a:r>
          <a:r>
            <a:rPr lang="en-US" dirty="0" err="1">
              <a:latin typeface="+mn-lt"/>
            </a:rPr>
            <a:t>uangnya</a:t>
          </a:r>
          <a:r>
            <a:rPr lang="en-US" dirty="0">
              <a:latin typeface="+mn-lt"/>
            </a:rPr>
            <a:t> </a:t>
          </a:r>
          <a:r>
            <a:rPr lang="en-US" dirty="0" err="1">
              <a:latin typeface="+mn-lt"/>
            </a:rPr>
            <a:t>sakunya</a:t>
          </a:r>
          <a:r>
            <a:rPr lang="en-US" dirty="0">
              <a:latin typeface="+mn-lt"/>
            </a:rPr>
            <a:t> </a:t>
          </a:r>
          <a:r>
            <a:rPr lang="en-US" dirty="0" err="1">
              <a:latin typeface="+mn-lt"/>
            </a:rPr>
            <a:t>lebih</a:t>
          </a:r>
          <a:r>
            <a:rPr lang="en-US" dirty="0">
              <a:latin typeface="+mn-lt"/>
            </a:rPr>
            <a:t> </a:t>
          </a:r>
          <a:r>
            <a:rPr lang="en-US" dirty="0" err="1">
              <a:latin typeface="+mn-lt"/>
            </a:rPr>
            <a:t>besar</a:t>
          </a:r>
          <a:r>
            <a:rPr lang="en-US" dirty="0">
              <a:latin typeface="+mn-lt"/>
            </a:rPr>
            <a:t>, </a:t>
          </a:r>
          <a:r>
            <a:rPr lang="en-US" dirty="0" err="1">
              <a:latin typeface="+mn-lt"/>
            </a:rPr>
            <a:t>ia</a:t>
          </a:r>
          <a:r>
            <a:rPr lang="en-US" dirty="0">
              <a:latin typeface="+mn-lt"/>
            </a:rPr>
            <a:t> diam-diam </a:t>
          </a:r>
          <a:r>
            <a:rPr lang="en-US" dirty="0" err="1">
              <a:latin typeface="+mn-lt"/>
            </a:rPr>
            <a:t>berinfak</a:t>
          </a:r>
          <a:r>
            <a:rPr lang="en-US" dirty="0">
              <a:latin typeface="+mn-lt"/>
            </a:rPr>
            <a:t> </a:t>
          </a:r>
          <a:r>
            <a:rPr lang="en-US" dirty="0" err="1">
              <a:latin typeface="+mn-lt"/>
            </a:rPr>
            <a:t>sebesar</a:t>
          </a:r>
          <a:r>
            <a:rPr lang="en-US" dirty="0">
              <a:latin typeface="+mn-lt"/>
            </a:rPr>
            <a:t> Rp. 10.000.</a:t>
          </a:r>
          <a:endParaRPr lang="en-ID" dirty="0">
            <a:latin typeface="+mn-lt"/>
          </a:endParaRPr>
        </a:p>
      </dgm:t>
    </dgm:pt>
    <dgm:pt modelId="{9722AEC7-265F-4C27-957D-A08F2ED60909}" type="parTrans" cxnId="{54EF1B85-996F-4CA4-B20C-21A528EB94BB}">
      <dgm:prSet/>
      <dgm:spPr/>
      <dgm:t>
        <a:bodyPr/>
        <a:lstStyle/>
        <a:p>
          <a:endParaRPr lang="en-ID"/>
        </a:p>
      </dgm:t>
    </dgm:pt>
    <dgm:pt modelId="{86AE8C16-ADEC-4E8C-AF28-BD26A42B68F2}" type="sibTrans" cxnId="{54EF1B85-996F-4CA4-B20C-21A528EB94BB}">
      <dgm:prSet/>
      <dgm:spPr/>
      <dgm:t>
        <a:bodyPr/>
        <a:lstStyle/>
        <a:p>
          <a:endParaRPr lang="en-ID"/>
        </a:p>
      </dgm:t>
    </dgm:pt>
    <dgm:pt modelId="{EA1CD80D-7360-4C57-A723-A2CFACAB6300}">
      <dgm:prSet custT="1"/>
      <dgm:spPr/>
      <dgm:t>
        <a:bodyPr/>
        <a:lstStyle/>
        <a:p>
          <a:r>
            <a:rPr lang="en-US" sz="1300" dirty="0">
              <a:latin typeface="+mn-lt"/>
            </a:rPr>
            <a:t> </a:t>
          </a:r>
          <a:r>
            <a:rPr lang="en-US" sz="1300" dirty="0" err="1">
              <a:latin typeface="+mn-lt"/>
            </a:rPr>
            <a:t>Belajar</a:t>
          </a:r>
          <a:r>
            <a:rPr lang="en-US" sz="1300" dirty="0">
              <a:latin typeface="+mn-lt"/>
            </a:rPr>
            <a:t> </a:t>
          </a:r>
          <a:r>
            <a:rPr lang="en-US" sz="1300" dirty="0" err="1">
              <a:latin typeface="+mn-lt"/>
            </a:rPr>
            <a:t>dengan</a:t>
          </a:r>
          <a:r>
            <a:rPr lang="en-US" sz="1300" dirty="0">
              <a:latin typeface="+mn-lt"/>
            </a:rPr>
            <a:t> </a:t>
          </a:r>
          <a:r>
            <a:rPr lang="en-US" sz="1300" dirty="0" err="1">
              <a:latin typeface="+mn-lt"/>
            </a:rPr>
            <a:t>sungguh-sungguh</a:t>
          </a:r>
          <a:r>
            <a:rPr lang="en-US" sz="1300" dirty="0">
              <a:latin typeface="+mn-lt"/>
            </a:rPr>
            <a:t>.</a:t>
          </a:r>
          <a:endParaRPr lang="en-ID" sz="1300" dirty="0">
            <a:latin typeface="+mn-lt"/>
          </a:endParaRPr>
        </a:p>
      </dgm:t>
    </dgm:pt>
    <dgm:pt modelId="{007B7011-D785-444E-95CA-ACCDD290C1C6}" type="parTrans" cxnId="{BDA61812-02C9-40AB-8970-8DB6D895FC58}">
      <dgm:prSet/>
      <dgm:spPr/>
      <dgm:t>
        <a:bodyPr/>
        <a:lstStyle/>
        <a:p>
          <a:endParaRPr lang="en-ID"/>
        </a:p>
      </dgm:t>
    </dgm:pt>
    <dgm:pt modelId="{8C267CA0-AAE1-4ED1-AC4C-C7B871C887B1}" type="sibTrans" cxnId="{BDA61812-02C9-40AB-8970-8DB6D895FC58}">
      <dgm:prSet/>
      <dgm:spPr/>
      <dgm:t>
        <a:bodyPr/>
        <a:lstStyle/>
        <a:p>
          <a:endParaRPr lang="en-ID"/>
        </a:p>
      </dgm:t>
    </dgm:pt>
    <dgm:pt modelId="{7A1F8603-C4EB-4C93-9481-FD9A468D9BB1}">
      <dgm:prSet custT="1"/>
      <dgm:spPr/>
      <dgm:t>
        <a:bodyPr/>
        <a:lstStyle/>
        <a:p>
          <a:r>
            <a:rPr lang="en-US" sz="1300" dirty="0" err="1">
              <a:latin typeface="+mn-lt"/>
            </a:rPr>
            <a:t>Mengikuti</a:t>
          </a:r>
          <a:r>
            <a:rPr lang="en-US" sz="1300" dirty="0">
              <a:latin typeface="+mn-lt"/>
            </a:rPr>
            <a:t> </a:t>
          </a:r>
          <a:r>
            <a:rPr lang="en-US" sz="1300" dirty="0" err="1">
              <a:latin typeface="+mn-lt"/>
            </a:rPr>
            <a:t>pelajaran</a:t>
          </a:r>
          <a:r>
            <a:rPr lang="en-US" sz="1300" dirty="0">
              <a:latin typeface="+mn-lt"/>
            </a:rPr>
            <a:t> </a:t>
          </a:r>
          <a:r>
            <a:rPr lang="en-US" sz="1300" dirty="0" err="1">
              <a:latin typeface="+mn-lt"/>
            </a:rPr>
            <a:t>secara</a:t>
          </a:r>
          <a:r>
            <a:rPr lang="en-US" sz="1300" dirty="0">
              <a:latin typeface="+mn-lt"/>
            </a:rPr>
            <a:t> </a:t>
          </a:r>
          <a:r>
            <a:rPr lang="en-US" sz="1300" dirty="0" err="1">
              <a:latin typeface="+mn-lt"/>
            </a:rPr>
            <a:t>aktif</a:t>
          </a:r>
          <a:r>
            <a:rPr lang="en-US" sz="1300" dirty="0">
              <a:latin typeface="+mn-lt"/>
            </a:rPr>
            <a:t>.</a:t>
          </a:r>
          <a:endParaRPr lang="en-ID" sz="1300" dirty="0">
            <a:latin typeface="+mn-lt"/>
          </a:endParaRPr>
        </a:p>
      </dgm:t>
    </dgm:pt>
    <dgm:pt modelId="{14371E60-D246-44F2-93ED-94E53902F66D}" type="parTrans" cxnId="{2F6CA65C-13E5-43A5-8A84-E7FFB7F7C753}">
      <dgm:prSet/>
      <dgm:spPr/>
      <dgm:t>
        <a:bodyPr/>
        <a:lstStyle/>
        <a:p>
          <a:endParaRPr lang="en-ID"/>
        </a:p>
      </dgm:t>
    </dgm:pt>
    <dgm:pt modelId="{149ADA82-A120-4EAA-9B92-44232DBD70CB}" type="sibTrans" cxnId="{2F6CA65C-13E5-43A5-8A84-E7FFB7F7C753}">
      <dgm:prSet/>
      <dgm:spPr/>
      <dgm:t>
        <a:bodyPr/>
        <a:lstStyle/>
        <a:p>
          <a:endParaRPr lang="en-ID"/>
        </a:p>
      </dgm:t>
    </dgm:pt>
    <dgm:pt modelId="{98A5B09F-2398-4C06-8777-7A79EADCEFFE}">
      <dgm:prSet custT="1"/>
      <dgm:spPr/>
      <dgm:t>
        <a:bodyPr/>
        <a:lstStyle/>
        <a:p>
          <a:r>
            <a:rPr lang="en-US" sz="1300" dirty="0" err="1">
              <a:latin typeface="+mn-lt"/>
            </a:rPr>
            <a:t>Mengerjakan</a:t>
          </a:r>
          <a:r>
            <a:rPr lang="en-US" sz="1300" dirty="0">
              <a:latin typeface="+mn-lt"/>
            </a:rPr>
            <a:t> </a:t>
          </a:r>
          <a:r>
            <a:rPr lang="en-US" sz="1300" dirty="0" err="1">
              <a:latin typeface="+mn-lt"/>
            </a:rPr>
            <a:t>tugas</a:t>
          </a:r>
          <a:r>
            <a:rPr lang="en-US" sz="1300" dirty="0">
              <a:latin typeface="+mn-lt"/>
            </a:rPr>
            <a:t> </a:t>
          </a:r>
          <a:r>
            <a:rPr lang="en-US" sz="1300" dirty="0" err="1">
              <a:latin typeface="+mn-lt"/>
            </a:rPr>
            <a:t>tepat</a:t>
          </a:r>
          <a:r>
            <a:rPr lang="en-US" sz="1300" dirty="0">
              <a:latin typeface="+mn-lt"/>
            </a:rPr>
            <a:t> </a:t>
          </a:r>
          <a:r>
            <a:rPr lang="en-US" sz="1300" dirty="0" err="1">
              <a:latin typeface="+mn-lt"/>
            </a:rPr>
            <a:t>waktu</a:t>
          </a:r>
          <a:r>
            <a:rPr lang="en-US" sz="1300" dirty="0">
              <a:latin typeface="+mn-lt"/>
            </a:rPr>
            <a:t> dan </a:t>
          </a:r>
          <a:r>
            <a:rPr lang="en-US" sz="1300" dirty="0" err="1">
              <a:latin typeface="+mn-lt"/>
            </a:rPr>
            <a:t>tidak</a:t>
          </a:r>
          <a:r>
            <a:rPr lang="en-US" sz="1300" dirty="0">
              <a:latin typeface="+mn-lt"/>
            </a:rPr>
            <a:t> </a:t>
          </a:r>
          <a:r>
            <a:rPr lang="en-US" sz="1300" dirty="0" err="1">
              <a:latin typeface="+mn-lt"/>
            </a:rPr>
            <a:t>menunda-nunda</a:t>
          </a:r>
          <a:r>
            <a:rPr lang="en-US" sz="1300" dirty="0">
              <a:latin typeface="+mn-lt"/>
            </a:rPr>
            <a:t>.</a:t>
          </a:r>
          <a:endParaRPr lang="en-ID" sz="1300" dirty="0">
            <a:latin typeface="+mn-lt"/>
          </a:endParaRPr>
        </a:p>
      </dgm:t>
    </dgm:pt>
    <dgm:pt modelId="{77F04808-707F-4E70-8510-7195358396A8}" type="parTrans" cxnId="{4FD3464D-C052-456F-B199-700039EA12A8}">
      <dgm:prSet/>
      <dgm:spPr/>
      <dgm:t>
        <a:bodyPr/>
        <a:lstStyle/>
        <a:p>
          <a:endParaRPr lang="en-ID"/>
        </a:p>
      </dgm:t>
    </dgm:pt>
    <dgm:pt modelId="{C8620851-B727-400F-B88A-FA665D3BFF46}" type="sibTrans" cxnId="{4FD3464D-C052-456F-B199-700039EA12A8}">
      <dgm:prSet/>
      <dgm:spPr/>
      <dgm:t>
        <a:bodyPr/>
        <a:lstStyle/>
        <a:p>
          <a:endParaRPr lang="en-ID"/>
        </a:p>
      </dgm:t>
    </dgm:pt>
    <dgm:pt modelId="{1A4F974D-81EB-4BFB-AEF0-3D553F358BA4}">
      <dgm:prSet custT="1"/>
      <dgm:spPr/>
      <dgm:t>
        <a:bodyPr/>
        <a:lstStyle/>
        <a:p>
          <a:r>
            <a:rPr lang="en-US" sz="1300" dirty="0" err="1">
              <a:latin typeface="+mn-lt"/>
            </a:rPr>
            <a:t>Mengerjakan</a:t>
          </a:r>
          <a:r>
            <a:rPr lang="en-US" sz="1300" dirty="0">
              <a:latin typeface="+mn-lt"/>
            </a:rPr>
            <a:t> </a:t>
          </a:r>
          <a:r>
            <a:rPr lang="en-US" sz="1300" dirty="0" err="1">
              <a:latin typeface="+mn-lt"/>
            </a:rPr>
            <a:t>ulangan</a:t>
          </a:r>
          <a:r>
            <a:rPr lang="en-US" sz="1300" dirty="0">
              <a:latin typeface="+mn-lt"/>
            </a:rPr>
            <a:t> </a:t>
          </a:r>
          <a:r>
            <a:rPr lang="en-US" sz="1300" dirty="0" err="1">
              <a:latin typeface="+mn-lt"/>
            </a:rPr>
            <a:t>dengan</a:t>
          </a:r>
          <a:r>
            <a:rPr lang="en-US" sz="1300" dirty="0">
              <a:latin typeface="+mn-lt"/>
            </a:rPr>
            <a:t> </a:t>
          </a:r>
          <a:r>
            <a:rPr lang="en-US" sz="1300" dirty="0" err="1">
              <a:latin typeface="+mn-lt"/>
            </a:rPr>
            <a:t>jujur</a:t>
          </a:r>
          <a:r>
            <a:rPr lang="en-US" sz="1300" dirty="0">
              <a:latin typeface="+mn-lt"/>
            </a:rPr>
            <a:t> dan </a:t>
          </a:r>
          <a:r>
            <a:rPr lang="en-US" sz="1300" dirty="0" err="1">
              <a:latin typeface="+mn-lt"/>
            </a:rPr>
            <a:t>mandiri</a:t>
          </a:r>
          <a:r>
            <a:rPr lang="en-US" sz="1200" dirty="0">
              <a:latin typeface="+mn-lt"/>
            </a:rPr>
            <a:t>.</a:t>
          </a:r>
          <a:endParaRPr lang="en-ID" sz="1200" dirty="0">
            <a:latin typeface="+mn-lt"/>
          </a:endParaRPr>
        </a:p>
      </dgm:t>
    </dgm:pt>
    <dgm:pt modelId="{1D532E71-EC88-4518-B390-970AE9400A0B}" type="parTrans" cxnId="{95D8D34A-D233-4780-8692-3F70E64DF22E}">
      <dgm:prSet/>
      <dgm:spPr/>
      <dgm:t>
        <a:bodyPr/>
        <a:lstStyle/>
        <a:p>
          <a:endParaRPr lang="en-ID"/>
        </a:p>
      </dgm:t>
    </dgm:pt>
    <dgm:pt modelId="{EBA2B729-39CA-4E07-B8F3-9BBD3496473E}" type="sibTrans" cxnId="{95D8D34A-D233-4780-8692-3F70E64DF22E}">
      <dgm:prSet/>
      <dgm:spPr/>
      <dgm:t>
        <a:bodyPr/>
        <a:lstStyle/>
        <a:p>
          <a:endParaRPr lang="en-ID"/>
        </a:p>
      </dgm:t>
    </dgm:pt>
    <dgm:pt modelId="{C2978B07-289A-4F62-A4E0-4E99EDCC3A80}">
      <dgm:prSet/>
      <dgm:spPr/>
      <dgm:t>
        <a:bodyPr/>
        <a:lstStyle/>
        <a:p>
          <a:r>
            <a:rPr lang="en-US" spc="300" dirty="0" err="1">
              <a:ln w="0"/>
              <a:solidFill>
                <a:schemeClr val="bg1"/>
              </a:solidFill>
              <a:effectLst>
                <a:outerShdw blurRad="38100" dist="25400" dir="5400000" algn="ctr" rotWithShape="0">
                  <a:srgbClr val="6E747A">
                    <a:alpha val="43000"/>
                  </a:srgbClr>
                </a:outerShdw>
              </a:effectLst>
              <a:latin typeface="+mj-lt"/>
            </a:rPr>
            <a:t>Ibadah</a:t>
          </a:r>
          <a:r>
            <a:rPr lang="en-US" spc="300" dirty="0">
              <a:ln w="0"/>
              <a:solidFill>
                <a:schemeClr val="bg1"/>
              </a:solidFill>
              <a:effectLst>
                <a:outerShdw blurRad="38100" dist="25400" dir="5400000" algn="ctr" rotWithShape="0">
                  <a:srgbClr val="6E747A">
                    <a:alpha val="43000"/>
                  </a:srgbClr>
                </a:outerShdw>
              </a:effectLst>
              <a:latin typeface="+mj-lt"/>
            </a:rPr>
            <a:t> (</a:t>
          </a:r>
          <a:r>
            <a:rPr lang="en-US" spc="300" dirty="0" err="1">
              <a:ln w="0"/>
              <a:solidFill>
                <a:schemeClr val="bg1"/>
              </a:solidFill>
              <a:effectLst>
                <a:outerShdw blurRad="38100" dist="25400" dir="5400000" algn="ctr" rotWithShape="0">
                  <a:srgbClr val="6E747A">
                    <a:alpha val="43000"/>
                  </a:srgbClr>
                </a:outerShdw>
              </a:effectLst>
              <a:latin typeface="+mj-lt"/>
            </a:rPr>
            <a:t>hablum</a:t>
          </a:r>
          <a:r>
            <a:rPr lang="en-US" spc="300" dirty="0">
              <a:ln w="0"/>
              <a:solidFill>
                <a:schemeClr val="bg1"/>
              </a:solidFill>
              <a:effectLst>
                <a:outerShdw blurRad="38100" dist="25400" dir="5400000" algn="ctr" rotWithShape="0">
                  <a:srgbClr val="6E747A">
                    <a:alpha val="43000"/>
                  </a:srgbClr>
                </a:outerShdw>
              </a:effectLst>
              <a:latin typeface="+mj-lt"/>
            </a:rPr>
            <a:t> </a:t>
          </a:r>
          <a:r>
            <a:rPr lang="en-US" spc="300" dirty="0" err="1">
              <a:ln w="0"/>
              <a:solidFill>
                <a:schemeClr val="bg1"/>
              </a:solidFill>
              <a:effectLst>
                <a:outerShdw blurRad="38100" dist="25400" dir="5400000" algn="ctr" rotWithShape="0">
                  <a:srgbClr val="6E747A">
                    <a:alpha val="43000"/>
                  </a:srgbClr>
                </a:outerShdw>
              </a:effectLst>
              <a:latin typeface="+mj-lt"/>
            </a:rPr>
            <a:t>minallāh</a:t>
          </a:r>
          <a:r>
            <a:rPr lang="en-US" spc="300" dirty="0">
              <a:ln w="0"/>
              <a:solidFill>
                <a:schemeClr val="bg1"/>
              </a:solidFill>
              <a:effectLst>
                <a:outerShdw blurRad="38100" dist="25400" dir="5400000" algn="ctr" rotWithShape="0">
                  <a:srgbClr val="6E747A">
                    <a:alpha val="43000"/>
                  </a:srgbClr>
                </a:outerShdw>
              </a:effectLst>
              <a:latin typeface="+mj-lt"/>
            </a:rPr>
            <a:t>)</a:t>
          </a:r>
          <a:r>
            <a:rPr lang="en-US" dirty="0">
              <a:ln w="0"/>
              <a:solidFill>
                <a:schemeClr val="bg1"/>
              </a:solidFill>
              <a:effectLst>
                <a:outerShdw blurRad="38100" dist="25400" dir="5400000" algn="ctr" rotWithShape="0">
                  <a:srgbClr val="6E747A">
                    <a:alpha val="43000"/>
                  </a:srgbClr>
                </a:outerShdw>
              </a:effectLst>
              <a:latin typeface="+mj-lt"/>
            </a:rPr>
            <a:t> </a:t>
          </a:r>
          <a:endParaRPr lang="en-ID" dirty="0">
            <a:ln w="0"/>
            <a:solidFill>
              <a:schemeClr val="bg1"/>
            </a:solidFill>
            <a:effectLst>
              <a:outerShdw blurRad="38100" dist="25400" dir="5400000" algn="ctr" rotWithShape="0">
                <a:srgbClr val="6E747A">
                  <a:alpha val="43000"/>
                </a:srgbClr>
              </a:outerShdw>
            </a:effectLst>
            <a:latin typeface="+mj-lt"/>
          </a:endParaRPr>
        </a:p>
      </dgm:t>
    </dgm:pt>
    <dgm:pt modelId="{0E90D277-A55F-41C3-A9EC-D0C214AC0CA9}" type="sibTrans" cxnId="{D348C01E-B21F-400A-9AD5-607753A1FE4F}">
      <dgm:prSet/>
      <dgm:spPr/>
      <dgm:t>
        <a:bodyPr/>
        <a:lstStyle/>
        <a:p>
          <a:endParaRPr lang="en-ID"/>
        </a:p>
      </dgm:t>
    </dgm:pt>
    <dgm:pt modelId="{95856A48-9436-4B40-9B3E-3CC4AA975E6D}" type="parTrans" cxnId="{D348C01E-B21F-400A-9AD5-607753A1FE4F}">
      <dgm:prSet/>
      <dgm:spPr/>
      <dgm:t>
        <a:bodyPr/>
        <a:lstStyle/>
        <a:p>
          <a:endParaRPr lang="en-ID"/>
        </a:p>
      </dgm:t>
    </dgm:pt>
    <dgm:pt modelId="{69102F75-A15A-4FEC-AE2D-8D0F65578604}">
      <dgm:prSet/>
      <dgm:spPr/>
      <dgm:t>
        <a:bodyPr/>
        <a:lstStyle/>
        <a:p>
          <a:r>
            <a:rPr lang="en-US" dirty="0">
              <a:latin typeface="+mn-lt"/>
            </a:rPr>
            <a:t>Si A , </a:t>
          </a:r>
          <a:r>
            <a:rPr lang="en-US" dirty="0" err="1">
              <a:latin typeface="+mn-lt"/>
            </a:rPr>
            <a:t>setiap</a:t>
          </a:r>
          <a:r>
            <a:rPr lang="en-US" dirty="0">
              <a:latin typeface="+mn-lt"/>
            </a:rPr>
            <a:t> </a:t>
          </a:r>
          <a:r>
            <a:rPr lang="en-US" dirty="0" err="1">
              <a:latin typeface="+mn-lt"/>
            </a:rPr>
            <a:t>waktu</a:t>
          </a:r>
          <a:r>
            <a:rPr lang="en-US" dirty="0">
              <a:latin typeface="+mn-lt"/>
            </a:rPr>
            <a:t> </a:t>
          </a:r>
          <a:r>
            <a:rPr lang="en-US" dirty="0" err="1">
              <a:latin typeface="+mn-lt"/>
            </a:rPr>
            <a:t>istirahat</a:t>
          </a:r>
          <a:r>
            <a:rPr lang="en-US" dirty="0">
              <a:latin typeface="+mn-lt"/>
            </a:rPr>
            <a:t> </a:t>
          </a:r>
          <a:r>
            <a:rPr lang="en-US" dirty="0" err="1">
              <a:latin typeface="+mn-lt"/>
            </a:rPr>
            <a:t>pertama</a:t>
          </a:r>
          <a:r>
            <a:rPr lang="en-US" dirty="0">
              <a:latin typeface="+mn-lt"/>
            </a:rPr>
            <a:t> </a:t>
          </a:r>
          <a:r>
            <a:rPr lang="en-US" dirty="0" err="1">
              <a:latin typeface="+mn-lt"/>
            </a:rPr>
            <a:t>disekolah</a:t>
          </a:r>
          <a:r>
            <a:rPr lang="en-US" dirty="0">
              <a:latin typeface="+mn-lt"/>
            </a:rPr>
            <a:t>, </a:t>
          </a:r>
          <a:r>
            <a:rPr lang="en-US" dirty="0" err="1">
              <a:latin typeface="+mn-lt"/>
            </a:rPr>
            <a:t>selalu</a:t>
          </a:r>
          <a:r>
            <a:rPr lang="en-US" dirty="0">
              <a:latin typeface="+mn-lt"/>
            </a:rPr>
            <a:t> </a:t>
          </a:r>
          <a:r>
            <a:rPr lang="en-US" dirty="0" err="1">
              <a:latin typeface="+mn-lt"/>
            </a:rPr>
            <a:t>ke</a:t>
          </a:r>
          <a:r>
            <a:rPr lang="en-US" dirty="0">
              <a:latin typeface="+mn-lt"/>
            </a:rPr>
            <a:t> masjid </a:t>
          </a:r>
          <a:r>
            <a:rPr lang="en-US" dirty="0" err="1">
              <a:latin typeface="+mn-lt"/>
            </a:rPr>
            <a:t>untuk</a:t>
          </a:r>
          <a:r>
            <a:rPr lang="en-US" dirty="0">
              <a:latin typeface="+mn-lt"/>
            </a:rPr>
            <a:t> </a:t>
          </a:r>
          <a:r>
            <a:rPr lang="en-US" dirty="0" err="1">
              <a:latin typeface="+mn-lt"/>
            </a:rPr>
            <a:t>melakukan</a:t>
          </a:r>
          <a:r>
            <a:rPr lang="en-US" dirty="0">
              <a:latin typeface="+mn-lt"/>
            </a:rPr>
            <a:t> </a:t>
          </a:r>
          <a:r>
            <a:rPr lang="en-US" dirty="0" err="1">
              <a:latin typeface="+mn-lt"/>
            </a:rPr>
            <a:t>sholat</a:t>
          </a:r>
          <a:r>
            <a:rPr lang="en-US" dirty="0">
              <a:latin typeface="+mn-lt"/>
            </a:rPr>
            <a:t> </a:t>
          </a:r>
          <a:r>
            <a:rPr lang="en-US" dirty="0" err="1">
              <a:latin typeface="+mn-lt"/>
            </a:rPr>
            <a:t>Dhuha</a:t>
          </a:r>
          <a:r>
            <a:rPr lang="en-US" dirty="0">
              <a:latin typeface="+mn-lt"/>
            </a:rPr>
            <a:t> 2 </a:t>
          </a:r>
          <a:r>
            <a:rPr lang="en-US" dirty="0" err="1">
              <a:latin typeface="+mn-lt"/>
            </a:rPr>
            <a:t>rakaat</a:t>
          </a:r>
          <a:r>
            <a:rPr lang="en-US" dirty="0">
              <a:latin typeface="+mn-lt"/>
            </a:rPr>
            <a:t>. Si B, </a:t>
          </a:r>
          <a:r>
            <a:rPr lang="en-US" dirty="0" err="1">
              <a:latin typeface="+mn-lt"/>
            </a:rPr>
            <a:t>melihat</a:t>
          </a:r>
          <a:r>
            <a:rPr lang="en-US" dirty="0">
              <a:latin typeface="+mn-lt"/>
            </a:rPr>
            <a:t> </a:t>
          </a:r>
          <a:r>
            <a:rPr lang="en-US" dirty="0" err="1">
              <a:latin typeface="+mn-lt"/>
            </a:rPr>
            <a:t>hal</a:t>
          </a:r>
          <a:r>
            <a:rPr lang="en-US" dirty="0">
              <a:latin typeface="+mn-lt"/>
            </a:rPr>
            <a:t> </a:t>
          </a:r>
          <a:r>
            <a:rPr lang="en-US" dirty="0" err="1">
              <a:latin typeface="+mn-lt"/>
            </a:rPr>
            <a:t>tersebut</a:t>
          </a:r>
          <a:r>
            <a:rPr lang="en-US" dirty="0">
              <a:latin typeface="+mn-lt"/>
            </a:rPr>
            <a:t> dan </a:t>
          </a:r>
          <a:r>
            <a:rPr lang="en-US" dirty="0" err="1">
              <a:latin typeface="+mn-lt"/>
            </a:rPr>
            <a:t>mulai</a:t>
          </a:r>
          <a:r>
            <a:rPr lang="en-US" dirty="0">
              <a:latin typeface="+mn-lt"/>
            </a:rPr>
            <a:t> </a:t>
          </a:r>
          <a:r>
            <a:rPr lang="en-US" dirty="0" err="1">
              <a:latin typeface="+mn-lt"/>
            </a:rPr>
            <a:t>mengikuti</a:t>
          </a:r>
          <a:r>
            <a:rPr lang="en-US" dirty="0">
              <a:latin typeface="+mn-lt"/>
            </a:rPr>
            <a:t> </a:t>
          </a:r>
          <a:r>
            <a:rPr lang="en-US" dirty="0" err="1">
              <a:latin typeface="+mn-lt"/>
            </a:rPr>
            <a:t>dengan</a:t>
          </a:r>
          <a:r>
            <a:rPr lang="en-US" dirty="0">
              <a:latin typeface="+mn-lt"/>
            </a:rPr>
            <a:t> </a:t>
          </a:r>
          <a:r>
            <a:rPr lang="en-US" dirty="0" err="1">
              <a:latin typeface="+mn-lt"/>
            </a:rPr>
            <a:t>sholat</a:t>
          </a:r>
          <a:r>
            <a:rPr lang="en-US" dirty="0">
              <a:latin typeface="+mn-lt"/>
            </a:rPr>
            <a:t> </a:t>
          </a:r>
          <a:r>
            <a:rPr lang="en-US" dirty="0" err="1">
              <a:latin typeface="+mn-lt"/>
            </a:rPr>
            <a:t>Dhuha</a:t>
          </a:r>
          <a:r>
            <a:rPr lang="en-US" dirty="0">
              <a:latin typeface="+mn-lt"/>
            </a:rPr>
            <a:t> 4 </a:t>
          </a:r>
          <a:r>
            <a:rPr lang="en-US" dirty="0" err="1">
              <a:latin typeface="+mn-lt"/>
            </a:rPr>
            <a:t>rakaat</a:t>
          </a:r>
          <a:r>
            <a:rPr lang="en-US" dirty="0">
              <a:latin typeface="+mn-lt"/>
            </a:rPr>
            <a:t>. </a:t>
          </a:r>
          <a:endParaRPr lang="en-ID" dirty="0">
            <a:latin typeface="+mn-lt"/>
          </a:endParaRPr>
        </a:p>
      </dgm:t>
    </dgm:pt>
    <dgm:pt modelId="{F532E51C-AC4A-484D-82D6-8E0774216CCA}" type="sibTrans" cxnId="{3CE00FA0-0EA8-472A-B4AA-04F521261264}">
      <dgm:prSet/>
      <dgm:spPr/>
      <dgm:t>
        <a:bodyPr/>
        <a:lstStyle/>
        <a:p>
          <a:endParaRPr lang="en-ID"/>
        </a:p>
      </dgm:t>
    </dgm:pt>
    <dgm:pt modelId="{5D89FC89-30F8-46F6-9664-577B2C096F6C}" type="parTrans" cxnId="{3CE00FA0-0EA8-472A-B4AA-04F521261264}">
      <dgm:prSet/>
      <dgm:spPr/>
      <dgm:t>
        <a:bodyPr/>
        <a:lstStyle/>
        <a:p>
          <a:endParaRPr lang="en-ID"/>
        </a:p>
      </dgm:t>
    </dgm:pt>
    <dgm:pt modelId="{9884E28D-FE2C-40CB-824F-D84D54BB80AF}" type="pres">
      <dgm:prSet presAssocID="{92F2B5C5-986C-44DC-BE37-6C9B53D1CC3D}" presName="diagram" presStyleCnt="0">
        <dgm:presLayoutVars>
          <dgm:dir/>
          <dgm:animLvl val="lvl"/>
          <dgm:resizeHandles val="exact"/>
        </dgm:presLayoutVars>
      </dgm:prSet>
      <dgm:spPr/>
    </dgm:pt>
    <dgm:pt modelId="{D43BB26B-8D2B-43FC-A905-18D6425D6B36}" type="pres">
      <dgm:prSet presAssocID="{C2978B07-289A-4F62-A4E0-4E99EDCC3A80}" presName="compNode" presStyleCnt="0"/>
      <dgm:spPr/>
    </dgm:pt>
    <dgm:pt modelId="{AABBEBC9-80FA-4130-8E2D-EE0B9986EFBB}" type="pres">
      <dgm:prSet presAssocID="{C2978B07-289A-4F62-A4E0-4E99EDCC3A80}" presName="childRect" presStyleLbl="bgAcc1" presStyleIdx="0" presStyleCnt="3" custScaleY="128017">
        <dgm:presLayoutVars>
          <dgm:bulletEnabled val="1"/>
        </dgm:presLayoutVars>
      </dgm:prSet>
      <dgm:spPr/>
      <dgm:t>
        <a:bodyPr/>
        <a:lstStyle/>
        <a:p>
          <a:endParaRPr lang="en-US"/>
        </a:p>
      </dgm:t>
    </dgm:pt>
    <dgm:pt modelId="{29F8E993-4C52-4646-9A57-4B706BCCD57B}" type="pres">
      <dgm:prSet presAssocID="{C2978B07-289A-4F62-A4E0-4E99EDCC3A80}" presName="parentText" presStyleLbl="node1" presStyleIdx="0" presStyleCnt="0">
        <dgm:presLayoutVars>
          <dgm:chMax val="0"/>
          <dgm:bulletEnabled val="1"/>
        </dgm:presLayoutVars>
      </dgm:prSet>
      <dgm:spPr/>
      <dgm:t>
        <a:bodyPr/>
        <a:lstStyle/>
        <a:p>
          <a:endParaRPr lang="en-US"/>
        </a:p>
      </dgm:t>
    </dgm:pt>
    <dgm:pt modelId="{5B806FB8-D6FF-4BD7-A730-A8887DE55A68}" type="pres">
      <dgm:prSet presAssocID="{C2978B07-289A-4F62-A4E0-4E99EDCC3A80}" presName="parentRect" presStyleLbl="alignNode1" presStyleIdx="0" presStyleCnt="3" custLinFactNeighborX="-273" custLinFactNeighborY="34700"/>
      <dgm:spPr/>
      <dgm:t>
        <a:bodyPr/>
        <a:lstStyle/>
        <a:p>
          <a:endParaRPr lang="en-US"/>
        </a:p>
      </dgm:t>
    </dgm:pt>
    <dgm:pt modelId="{41D20E57-23DB-4791-AAD0-CF9B7B7B415C}" type="pres">
      <dgm:prSet presAssocID="{C2978B07-289A-4F62-A4E0-4E99EDCC3A80}" presName="adorn" presStyleLbl="fgAccFollowNode1" presStyleIdx="0" presStyleCnt="3" custScaleX="129710" custScaleY="121607" custLinFactNeighborX="7119" custLinFactNeighborY="19616"/>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B95544B2-04AE-4EDC-BB40-C48B712CEB56}" type="pres">
      <dgm:prSet presAssocID="{0E90D277-A55F-41C3-A9EC-D0C214AC0CA9}" presName="sibTrans" presStyleLbl="sibTrans2D1" presStyleIdx="0" presStyleCnt="0"/>
      <dgm:spPr/>
      <dgm:t>
        <a:bodyPr/>
        <a:lstStyle/>
        <a:p>
          <a:endParaRPr lang="en-US"/>
        </a:p>
      </dgm:t>
    </dgm:pt>
    <dgm:pt modelId="{4A756F08-E527-45C2-A905-E5A63155C72F}" type="pres">
      <dgm:prSet presAssocID="{419A6C87-286B-4883-A028-D24601BEB6F9}" presName="compNode" presStyleCnt="0"/>
      <dgm:spPr/>
    </dgm:pt>
    <dgm:pt modelId="{045D5EA9-2C5F-4E0A-82BD-5AE7DDA67D62}" type="pres">
      <dgm:prSet presAssocID="{419A6C87-286B-4883-A028-D24601BEB6F9}" presName="childRect" presStyleLbl="bgAcc1" presStyleIdx="1" presStyleCnt="3" custScaleY="128017">
        <dgm:presLayoutVars>
          <dgm:bulletEnabled val="1"/>
        </dgm:presLayoutVars>
      </dgm:prSet>
      <dgm:spPr/>
      <dgm:t>
        <a:bodyPr/>
        <a:lstStyle/>
        <a:p>
          <a:endParaRPr lang="en-US"/>
        </a:p>
      </dgm:t>
    </dgm:pt>
    <dgm:pt modelId="{31FE93DC-238A-401D-BB9E-692D19CADABC}" type="pres">
      <dgm:prSet presAssocID="{419A6C87-286B-4883-A028-D24601BEB6F9}" presName="parentText" presStyleLbl="node1" presStyleIdx="0" presStyleCnt="0">
        <dgm:presLayoutVars>
          <dgm:chMax val="0"/>
          <dgm:bulletEnabled val="1"/>
        </dgm:presLayoutVars>
      </dgm:prSet>
      <dgm:spPr/>
      <dgm:t>
        <a:bodyPr/>
        <a:lstStyle/>
        <a:p>
          <a:endParaRPr lang="en-US"/>
        </a:p>
      </dgm:t>
    </dgm:pt>
    <dgm:pt modelId="{A3E98A13-61E9-424C-9D4D-48F8DE668BED}" type="pres">
      <dgm:prSet presAssocID="{419A6C87-286B-4883-A028-D24601BEB6F9}" presName="parentRect" presStyleLbl="alignNode1" presStyleIdx="1" presStyleCnt="3" custLinFactNeighborX="-310" custLinFactNeighborY="25145"/>
      <dgm:spPr/>
      <dgm:t>
        <a:bodyPr/>
        <a:lstStyle/>
        <a:p>
          <a:endParaRPr lang="en-US"/>
        </a:p>
      </dgm:t>
    </dgm:pt>
    <dgm:pt modelId="{43B2D225-F9D9-4683-89F8-5A86D0C30300}" type="pres">
      <dgm:prSet presAssocID="{419A6C87-286B-4883-A028-D24601BEB6F9}" presName="adorn" presStyleLbl="fgAccFollowNode1" presStyleIdx="1" presStyleCnt="3" custScaleX="137875" custScaleY="125536"/>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pt>
    <dgm:pt modelId="{42B63B9B-508A-48C0-9607-F5F8232E777F}" type="pres">
      <dgm:prSet presAssocID="{31804AEA-BB56-47FD-935D-8316AB93B49A}" presName="sibTrans" presStyleLbl="sibTrans2D1" presStyleIdx="0" presStyleCnt="0"/>
      <dgm:spPr/>
      <dgm:t>
        <a:bodyPr/>
        <a:lstStyle/>
        <a:p>
          <a:endParaRPr lang="en-US"/>
        </a:p>
      </dgm:t>
    </dgm:pt>
    <dgm:pt modelId="{E68EFF40-1E87-4680-BC70-F19C2109C735}" type="pres">
      <dgm:prSet presAssocID="{89A8B388-B7D4-4E20-8698-4929299A6EA1}" presName="compNode" presStyleCnt="0"/>
      <dgm:spPr/>
    </dgm:pt>
    <dgm:pt modelId="{F27F20E2-A2E7-40DB-80B7-B07602370D2B}" type="pres">
      <dgm:prSet presAssocID="{89A8B388-B7D4-4E20-8698-4929299A6EA1}" presName="childRect" presStyleLbl="bgAcc1" presStyleIdx="2" presStyleCnt="3" custScaleY="127016">
        <dgm:presLayoutVars>
          <dgm:bulletEnabled val="1"/>
        </dgm:presLayoutVars>
      </dgm:prSet>
      <dgm:spPr/>
      <dgm:t>
        <a:bodyPr/>
        <a:lstStyle/>
        <a:p>
          <a:endParaRPr lang="en-US"/>
        </a:p>
      </dgm:t>
    </dgm:pt>
    <dgm:pt modelId="{7F613383-B78E-485E-B64A-3FA01C31A227}" type="pres">
      <dgm:prSet presAssocID="{89A8B388-B7D4-4E20-8698-4929299A6EA1}" presName="parentText" presStyleLbl="node1" presStyleIdx="0" presStyleCnt="0">
        <dgm:presLayoutVars>
          <dgm:chMax val="0"/>
          <dgm:bulletEnabled val="1"/>
        </dgm:presLayoutVars>
      </dgm:prSet>
      <dgm:spPr/>
      <dgm:t>
        <a:bodyPr/>
        <a:lstStyle/>
        <a:p>
          <a:endParaRPr lang="en-US"/>
        </a:p>
      </dgm:t>
    </dgm:pt>
    <dgm:pt modelId="{071D2572-FE1E-48D7-81C7-6D45FE79C225}" type="pres">
      <dgm:prSet presAssocID="{89A8B388-B7D4-4E20-8698-4929299A6EA1}" presName="parentRect" presStyleLbl="alignNode1" presStyleIdx="2" presStyleCnt="3" custScaleY="92511" custLinFactNeighborX="-620" custLinFactNeighborY="29978"/>
      <dgm:spPr/>
      <dgm:t>
        <a:bodyPr/>
        <a:lstStyle/>
        <a:p>
          <a:endParaRPr lang="en-US"/>
        </a:p>
      </dgm:t>
    </dgm:pt>
    <dgm:pt modelId="{E9BA5293-23A0-445A-A156-60F37780B1DA}" type="pres">
      <dgm:prSet presAssocID="{89A8B388-B7D4-4E20-8698-4929299A6EA1}" presName="adorn" presStyleLbl="fgAccFollowNode1" presStyleIdx="2" presStyleCnt="3" custScaleX="130738" custScaleY="12959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Lst>
  <dgm:cxnLst>
    <dgm:cxn modelId="{F8C1F922-84D4-448D-82B6-D5D05CEDA32D}" type="presOf" srcId="{98A5B09F-2398-4C06-8777-7A79EADCEFFE}" destId="{F27F20E2-A2E7-40DB-80B7-B07602370D2B}" srcOrd="0" destOrd="2" presId="urn:microsoft.com/office/officeart/2005/8/layout/bList2"/>
    <dgm:cxn modelId="{D348C01E-B21F-400A-9AD5-607753A1FE4F}" srcId="{92F2B5C5-986C-44DC-BE37-6C9B53D1CC3D}" destId="{C2978B07-289A-4F62-A4E0-4E99EDCC3A80}" srcOrd="0" destOrd="0" parTransId="{95856A48-9436-4B40-9B3E-3CC4AA975E6D}" sibTransId="{0E90D277-A55F-41C3-A9EC-D0C214AC0CA9}"/>
    <dgm:cxn modelId="{D1AADA0E-8350-42AB-BED5-8009E717E4A4}" type="presOf" srcId="{0E90D277-A55F-41C3-A9EC-D0C214AC0CA9}" destId="{B95544B2-04AE-4EDC-BB40-C48B712CEB56}" srcOrd="0" destOrd="0" presId="urn:microsoft.com/office/officeart/2005/8/layout/bList2"/>
    <dgm:cxn modelId="{BDA61812-02C9-40AB-8970-8DB6D895FC58}" srcId="{89A8B388-B7D4-4E20-8698-4929299A6EA1}" destId="{EA1CD80D-7360-4C57-A723-A2CFACAB6300}" srcOrd="0" destOrd="0" parTransId="{007B7011-D785-444E-95CA-ACCDD290C1C6}" sibTransId="{8C267CA0-AAE1-4ED1-AC4C-C7B871C887B1}"/>
    <dgm:cxn modelId="{1E8983BB-E255-479C-A89D-A77FBB2344F3}" type="presOf" srcId="{89A8B388-B7D4-4E20-8698-4929299A6EA1}" destId="{7F613383-B78E-485E-B64A-3FA01C31A227}" srcOrd="0" destOrd="0" presId="urn:microsoft.com/office/officeart/2005/8/layout/bList2"/>
    <dgm:cxn modelId="{38566418-2FE3-46CD-9BCB-764E3B247C0F}" type="presOf" srcId="{7A1F8603-C4EB-4C93-9481-FD9A468D9BB1}" destId="{F27F20E2-A2E7-40DB-80B7-B07602370D2B}" srcOrd="0" destOrd="1" presId="urn:microsoft.com/office/officeart/2005/8/layout/bList2"/>
    <dgm:cxn modelId="{99E8CEC5-15AB-429D-B2D2-4CFE6060E2EC}" type="presOf" srcId="{92F2B5C5-986C-44DC-BE37-6C9B53D1CC3D}" destId="{9884E28D-FE2C-40CB-824F-D84D54BB80AF}" srcOrd="0" destOrd="0" presId="urn:microsoft.com/office/officeart/2005/8/layout/bList2"/>
    <dgm:cxn modelId="{A8689263-1808-49FF-9836-85975FB5E049}" type="presOf" srcId="{C2978B07-289A-4F62-A4E0-4E99EDCC3A80}" destId="{29F8E993-4C52-4646-9A57-4B706BCCD57B}" srcOrd="0" destOrd="0" presId="urn:microsoft.com/office/officeart/2005/8/layout/bList2"/>
    <dgm:cxn modelId="{8DA7572C-D851-45A7-882E-4853FAA7DED3}" type="presOf" srcId="{EA1CD80D-7360-4C57-A723-A2CFACAB6300}" destId="{F27F20E2-A2E7-40DB-80B7-B07602370D2B}" srcOrd="0" destOrd="0" presId="urn:microsoft.com/office/officeart/2005/8/layout/bList2"/>
    <dgm:cxn modelId="{8ED753E5-433B-4154-A453-9C2384368A17}" type="presOf" srcId="{1A4F974D-81EB-4BFB-AEF0-3D553F358BA4}" destId="{F27F20E2-A2E7-40DB-80B7-B07602370D2B}" srcOrd="0" destOrd="3" presId="urn:microsoft.com/office/officeart/2005/8/layout/bList2"/>
    <dgm:cxn modelId="{0FA8B1DD-C93C-4ACA-BD70-6A317D4F1B90}" type="presOf" srcId="{419A6C87-286B-4883-A028-D24601BEB6F9}" destId="{A3E98A13-61E9-424C-9D4D-48F8DE668BED}" srcOrd="1" destOrd="0" presId="urn:microsoft.com/office/officeart/2005/8/layout/bList2"/>
    <dgm:cxn modelId="{63C9BC66-F2D7-4C8F-97DC-CE76807BAAB2}" type="presOf" srcId="{69102F75-A15A-4FEC-AE2D-8D0F65578604}" destId="{AABBEBC9-80FA-4130-8E2D-EE0B9986EFBB}" srcOrd="0" destOrd="0" presId="urn:microsoft.com/office/officeart/2005/8/layout/bList2"/>
    <dgm:cxn modelId="{95D8D34A-D233-4780-8692-3F70E64DF22E}" srcId="{89A8B388-B7D4-4E20-8698-4929299A6EA1}" destId="{1A4F974D-81EB-4BFB-AEF0-3D553F358BA4}" srcOrd="3" destOrd="0" parTransId="{1D532E71-EC88-4518-B390-970AE9400A0B}" sibTransId="{EBA2B729-39CA-4E07-B8F3-9BBD3496473E}"/>
    <dgm:cxn modelId="{2F6CA65C-13E5-43A5-8A84-E7FFB7F7C753}" srcId="{89A8B388-B7D4-4E20-8698-4929299A6EA1}" destId="{7A1F8603-C4EB-4C93-9481-FD9A468D9BB1}" srcOrd="1" destOrd="0" parTransId="{14371E60-D246-44F2-93ED-94E53902F66D}" sibTransId="{149ADA82-A120-4EAA-9B92-44232DBD70CB}"/>
    <dgm:cxn modelId="{58A021E1-E9B6-46EF-8ABD-8A358DD351D1}" type="presOf" srcId="{89A8B388-B7D4-4E20-8698-4929299A6EA1}" destId="{071D2572-FE1E-48D7-81C7-6D45FE79C225}" srcOrd="1" destOrd="0" presId="urn:microsoft.com/office/officeart/2005/8/layout/bList2"/>
    <dgm:cxn modelId="{AB55AE99-679A-42C8-AF17-7A6659ABCE38}" type="presOf" srcId="{644A3A1F-6D7B-4586-81F7-608779E47D2F}" destId="{045D5EA9-2C5F-4E0A-82BD-5AE7DDA67D62}" srcOrd="0" destOrd="0" presId="urn:microsoft.com/office/officeart/2005/8/layout/bList2"/>
    <dgm:cxn modelId="{3CE00FA0-0EA8-472A-B4AA-04F521261264}" srcId="{C2978B07-289A-4F62-A4E0-4E99EDCC3A80}" destId="{69102F75-A15A-4FEC-AE2D-8D0F65578604}" srcOrd="0" destOrd="0" parTransId="{5D89FC89-30F8-46F6-9664-577B2C096F6C}" sibTransId="{F532E51C-AC4A-484D-82D6-8E0774216CCA}"/>
    <dgm:cxn modelId="{0F1696C7-4FFD-4158-B445-FC74098EB811}" srcId="{92F2B5C5-986C-44DC-BE37-6C9B53D1CC3D}" destId="{89A8B388-B7D4-4E20-8698-4929299A6EA1}" srcOrd="2" destOrd="0" parTransId="{35EFF11A-332E-4EFA-AB79-5AF7C1ADB00A}" sibTransId="{83B17D7F-153A-4AD4-8307-674081C573E9}"/>
    <dgm:cxn modelId="{4FD3464D-C052-456F-B199-700039EA12A8}" srcId="{89A8B388-B7D4-4E20-8698-4929299A6EA1}" destId="{98A5B09F-2398-4C06-8777-7A79EADCEFFE}" srcOrd="2" destOrd="0" parTransId="{77F04808-707F-4E70-8510-7195358396A8}" sibTransId="{C8620851-B727-400F-B88A-FA665D3BFF46}"/>
    <dgm:cxn modelId="{8EAE5978-EA81-4292-B504-833B10A3975E}" srcId="{92F2B5C5-986C-44DC-BE37-6C9B53D1CC3D}" destId="{419A6C87-286B-4883-A028-D24601BEB6F9}" srcOrd="1" destOrd="0" parTransId="{2C2F1BA6-EB94-46EA-9DD6-5F56E22091C3}" sibTransId="{31804AEA-BB56-47FD-935D-8316AB93B49A}"/>
    <dgm:cxn modelId="{54EF1B85-996F-4CA4-B20C-21A528EB94BB}" srcId="{419A6C87-286B-4883-A028-D24601BEB6F9}" destId="{644A3A1F-6D7B-4586-81F7-608779E47D2F}" srcOrd="0" destOrd="0" parTransId="{9722AEC7-265F-4C27-957D-A08F2ED60909}" sibTransId="{86AE8C16-ADEC-4E8C-AF28-BD26A42B68F2}"/>
    <dgm:cxn modelId="{8E0A670B-2035-4D29-8302-BBFD53B8A81C}" type="presOf" srcId="{C2978B07-289A-4F62-A4E0-4E99EDCC3A80}" destId="{5B806FB8-D6FF-4BD7-A730-A8887DE55A68}" srcOrd="1" destOrd="0" presId="urn:microsoft.com/office/officeart/2005/8/layout/bList2"/>
    <dgm:cxn modelId="{0D8A0B85-CAB2-47A9-AD3F-EE99A9C2A10B}" type="presOf" srcId="{419A6C87-286B-4883-A028-D24601BEB6F9}" destId="{31FE93DC-238A-401D-BB9E-692D19CADABC}" srcOrd="0" destOrd="0" presId="urn:microsoft.com/office/officeart/2005/8/layout/bList2"/>
    <dgm:cxn modelId="{96E725E9-7509-46C6-9DB0-4AECFB406786}" type="presOf" srcId="{31804AEA-BB56-47FD-935D-8316AB93B49A}" destId="{42B63B9B-508A-48C0-9607-F5F8232E777F}" srcOrd="0" destOrd="0" presId="urn:microsoft.com/office/officeart/2005/8/layout/bList2"/>
    <dgm:cxn modelId="{D027BF87-296D-4CF4-85E0-7B8181D18D36}" type="presParOf" srcId="{9884E28D-FE2C-40CB-824F-D84D54BB80AF}" destId="{D43BB26B-8D2B-43FC-A905-18D6425D6B36}" srcOrd="0" destOrd="0" presId="urn:microsoft.com/office/officeart/2005/8/layout/bList2"/>
    <dgm:cxn modelId="{24B91C5B-72F2-4E19-9C6C-AF38C5B51D14}" type="presParOf" srcId="{D43BB26B-8D2B-43FC-A905-18D6425D6B36}" destId="{AABBEBC9-80FA-4130-8E2D-EE0B9986EFBB}" srcOrd="0" destOrd="0" presId="urn:microsoft.com/office/officeart/2005/8/layout/bList2"/>
    <dgm:cxn modelId="{CD8EEFCA-8700-43BE-B304-05596E91FBBE}" type="presParOf" srcId="{D43BB26B-8D2B-43FC-A905-18D6425D6B36}" destId="{29F8E993-4C52-4646-9A57-4B706BCCD57B}" srcOrd="1" destOrd="0" presId="urn:microsoft.com/office/officeart/2005/8/layout/bList2"/>
    <dgm:cxn modelId="{6EC8B0A1-A4EE-49B9-89C0-EEEDFA1CB931}" type="presParOf" srcId="{D43BB26B-8D2B-43FC-A905-18D6425D6B36}" destId="{5B806FB8-D6FF-4BD7-A730-A8887DE55A68}" srcOrd="2" destOrd="0" presId="urn:microsoft.com/office/officeart/2005/8/layout/bList2"/>
    <dgm:cxn modelId="{0B053BF5-42ED-4A9B-B770-BDD8F893F972}" type="presParOf" srcId="{D43BB26B-8D2B-43FC-A905-18D6425D6B36}" destId="{41D20E57-23DB-4791-AAD0-CF9B7B7B415C}" srcOrd="3" destOrd="0" presId="urn:microsoft.com/office/officeart/2005/8/layout/bList2"/>
    <dgm:cxn modelId="{AA315A36-8925-44F0-9222-96EFD246BE2D}" type="presParOf" srcId="{9884E28D-FE2C-40CB-824F-D84D54BB80AF}" destId="{B95544B2-04AE-4EDC-BB40-C48B712CEB56}" srcOrd="1" destOrd="0" presId="urn:microsoft.com/office/officeart/2005/8/layout/bList2"/>
    <dgm:cxn modelId="{0C6A6DD8-4DB3-4BBF-B0AD-DD8B3E37AF27}" type="presParOf" srcId="{9884E28D-FE2C-40CB-824F-D84D54BB80AF}" destId="{4A756F08-E527-45C2-A905-E5A63155C72F}" srcOrd="2" destOrd="0" presId="urn:microsoft.com/office/officeart/2005/8/layout/bList2"/>
    <dgm:cxn modelId="{80EA229E-4F88-4B71-8ED4-C171DBA1595F}" type="presParOf" srcId="{4A756F08-E527-45C2-A905-E5A63155C72F}" destId="{045D5EA9-2C5F-4E0A-82BD-5AE7DDA67D62}" srcOrd="0" destOrd="0" presId="urn:microsoft.com/office/officeart/2005/8/layout/bList2"/>
    <dgm:cxn modelId="{D4B4A7E1-0019-4FFF-902C-2CAD41038557}" type="presParOf" srcId="{4A756F08-E527-45C2-A905-E5A63155C72F}" destId="{31FE93DC-238A-401D-BB9E-692D19CADABC}" srcOrd="1" destOrd="0" presId="urn:microsoft.com/office/officeart/2005/8/layout/bList2"/>
    <dgm:cxn modelId="{0B49DCFB-1F01-4ADE-87BF-31EF5AD616A0}" type="presParOf" srcId="{4A756F08-E527-45C2-A905-E5A63155C72F}" destId="{A3E98A13-61E9-424C-9D4D-48F8DE668BED}" srcOrd="2" destOrd="0" presId="urn:microsoft.com/office/officeart/2005/8/layout/bList2"/>
    <dgm:cxn modelId="{DB5DC20C-A40F-4D0B-AE86-987C9CBB7089}" type="presParOf" srcId="{4A756F08-E527-45C2-A905-E5A63155C72F}" destId="{43B2D225-F9D9-4683-89F8-5A86D0C30300}" srcOrd="3" destOrd="0" presId="urn:microsoft.com/office/officeart/2005/8/layout/bList2"/>
    <dgm:cxn modelId="{D4EA9241-F466-4006-8700-A6059EA3BEF4}" type="presParOf" srcId="{9884E28D-FE2C-40CB-824F-D84D54BB80AF}" destId="{42B63B9B-508A-48C0-9607-F5F8232E777F}" srcOrd="3" destOrd="0" presId="urn:microsoft.com/office/officeart/2005/8/layout/bList2"/>
    <dgm:cxn modelId="{1B9D77F6-1B17-416E-B186-E502240D2699}" type="presParOf" srcId="{9884E28D-FE2C-40CB-824F-D84D54BB80AF}" destId="{E68EFF40-1E87-4680-BC70-F19C2109C735}" srcOrd="4" destOrd="0" presId="urn:microsoft.com/office/officeart/2005/8/layout/bList2"/>
    <dgm:cxn modelId="{378DBD18-B55E-45EF-93EB-73112346E008}" type="presParOf" srcId="{E68EFF40-1E87-4680-BC70-F19C2109C735}" destId="{F27F20E2-A2E7-40DB-80B7-B07602370D2B}" srcOrd="0" destOrd="0" presId="urn:microsoft.com/office/officeart/2005/8/layout/bList2"/>
    <dgm:cxn modelId="{02D066E0-3C44-49B7-A6BB-0DC05736B2E5}" type="presParOf" srcId="{E68EFF40-1E87-4680-BC70-F19C2109C735}" destId="{7F613383-B78E-485E-B64A-3FA01C31A227}" srcOrd="1" destOrd="0" presId="urn:microsoft.com/office/officeart/2005/8/layout/bList2"/>
    <dgm:cxn modelId="{C8333F43-5BBE-495A-BC4E-476905720BF3}" type="presParOf" srcId="{E68EFF40-1E87-4680-BC70-F19C2109C735}" destId="{071D2572-FE1E-48D7-81C7-6D45FE79C225}" srcOrd="2" destOrd="0" presId="urn:microsoft.com/office/officeart/2005/8/layout/bList2"/>
    <dgm:cxn modelId="{ED7C52C5-7F1A-4DEE-99DE-691FD2B70943}" type="presParOf" srcId="{E68EFF40-1E87-4680-BC70-F19C2109C735}" destId="{E9BA5293-23A0-445A-A156-60F37780B1D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BEBC9-80FA-4130-8E2D-EE0B9986EFBB}">
      <dsp:nvSpPr>
        <dsp:cNvPr id="0" name=""/>
        <dsp:cNvSpPr/>
      </dsp:nvSpPr>
      <dsp:spPr>
        <a:xfrm>
          <a:off x="5251" y="744023"/>
          <a:ext cx="2245098" cy="214546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n-lt"/>
            </a:rPr>
            <a:t>Si A , </a:t>
          </a:r>
          <a:r>
            <a:rPr lang="en-US" sz="1500" kern="1200" dirty="0" err="1">
              <a:latin typeface="+mn-lt"/>
            </a:rPr>
            <a:t>setiap</a:t>
          </a:r>
          <a:r>
            <a:rPr lang="en-US" sz="1500" kern="1200" dirty="0">
              <a:latin typeface="+mn-lt"/>
            </a:rPr>
            <a:t> </a:t>
          </a:r>
          <a:r>
            <a:rPr lang="en-US" sz="1500" kern="1200" dirty="0" err="1">
              <a:latin typeface="+mn-lt"/>
            </a:rPr>
            <a:t>waktu</a:t>
          </a:r>
          <a:r>
            <a:rPr lang="en-US" sz="1500" kern="1200" dirty="0">
              <a:latin typeface="+mn-lt"/>
            </a:rPr>
            <a:t> </a:t>
          </a:r>
          <a:r>
            <a:rPr lang="en-US" sz="1500" kern="1200" dirty="0" err="1">
              <a:latin typeface="+mn-lt"/>
            </a:rPr>
            <a:t>istirahat</a:t>
          </a:r>
          <a:r>
            <a:rPr lang="en-US" sz="1500" kern="1200" dirty="0">
              <a:latin typeface="+mn-lt"/>
            </a:rPr>
            <a:t> </a:t>
          </a:r>
          <a:r>
            <a:rPr lang="en-US" sz="1500" kern="1200" dirty="0" err="1">
              <a:latin typeface="+mn-lt"/>
            </a:rPr>
            <a:t>pertama</a:t>
          </a:r>
          <a:r>
            <a:rPr lang="en-US" sz="1500" kern="1200" dirty="0">
              <a:latin typeface="+mn-lt"/>
            </a:rPr>
            <a:t> </a:t>
          </a:r>
          <a:r>
            <a:rPr lang="en-US" sz="1500" kern="1200" dirty="0" err="1">
              <a:latin typeface="+mn-lt"/>
            </a:rPr>
            <a:t>disekolah</a:t>
          </a:r>
          <a:r>
            <a:rPr lang="en-US" sz="1500" kern="1200" dirty="0">
              <a:latin typeface="+mn-lt"/>
            </a:rPr>
            <a:t>, </a:t>
          </a:r>
          <a:r>
            <a:rPr lang="en-US" sz="1500" kern="1200" dirty="0" err="1">
              <a:latin typeface="+mn-lt"/>
            </a:rPr>
            <a:t>selalu</a:t>
          </a:r>
          <a:r>
            <a:rPr lang="en-US" sz="1500" kern="1200" dirty="0">
              <a:latin typeface="+mn-lt"/>
            </a:rPr>
            <a:t> </a:t>
          </a:r>
          <a:r>
            <a:rPr lang="en-US" sz="1500" kern="1200" dirty="0" err="1">
              <a:latin typeface="+mn-lt"/>
            </a:rPr>
            <a:t>ke</a:t>
          </a:r>
          <a:r>
            <a:rPr lang="en-US" sz="1500" kern="1200" dirty="0">
              <a:latin typeface="+mn-lt"/>
            </a:rPr>
            <a:t> masjid </a:t>
          </a:r>
          <a:r>
            <a:rPr lang="en-US" sz="1500" kern="1200" dirty="0" err="1">
              <a:latin typeface="+mn-lt"/>
            </a:rPr>
            <a:t>untuk</a:t>
          </a:r>
          <a:r>
            <a:rPr lang="en-US" sz="1500" kern="1200" dirty="0">
              <a:latin typeface="+mn-lt"/>
            </a:rPr>
            <a:t> </a:t>
          </a:r>
          <a:r>
            <a:rPr lang="en-US" sz="1500" kern="1200" dirty="0" err="1">
              <a:latin typeface="+mn-lt"/>
            </a:rPr>
            <a:t>melakukan</a:t>
          </a:r>
          <a:r>
            <a:rPr lang="en-US" sz="1500" kern="1200" dirty="0">
              <a:latin typeface="+mn-lt"/>
            </a:rPr>
            <a:t> </a:t>
          </a:r>
          <a:r>
            <a:rPr lang="en-US" sz="1500" kern="1200" dirty="0" err="1">
              <a:latin typeface="+mn-lt"/>
            </a:rPr>
            <a:t>sholat</a:t>
          </a:r>
          <a:r>
            <a:rPr lang="en-US" sz="1500" kern="1200" dirty="0">
              <a:latin typeface="+mn-lt"/>
            </a:rPr>
            <a:t> </a:t>
          </a:r>
          <a:r>
            <a:rPr lang="en-US" sz="1500" kern="1200" dirty="0" err="1">
              <a:latin typeface="+mn-lt"/>
            </a:rPr>
            <a:t>Dhuha</a:t>
          </a:r>
          <a:r>
            <a:rPr lang="en-US" sz="1500" kern="1200" dirty="0">
              <a:latin typeface="+mn-lt"/>
            </a:rPr>
            <a:t> 2 </a:t>
          </a:r>
          <a:r>
            <a:rPr lang="en-US" sz="1500" kern="1200" dirty="0" err="1">
              <a:latin typeface="+mn-lt"/>
            </a:rPr>
            <a:t>rakaat</a:t>
          </a:r>
          <a:r>
            <a:rPr lang="en-US" sz="1500" kern="1200" dirty="0">
              <a:latin typeface="+mn-lt"/>
            </a:rPr>
            <a:t>. Si B, </a:t>
          </a:r>
          <a:r>
            <a:rPr lang="en-US" sz="1500" kern="1200" dirty="0" err="1">
              <a:latin typeface="+mn-lt"/>
            </a:rPr>
            <a:t>melihat</a:t>
          </a:r>
          <a:r>
            <a:rPr lang="en-US" sz="1500" kern="1200" dirty="0">
              <a:latin typeface="+mn-lt"/>
            </a:rPr>
            <a:t> </a:t>
          </a:r>
          <a:r>
            <a:rPr lang="en-US" sz="1500" kern="1200" dirty="0" err="1">
              <a:latin typeface="+mn-lt"/>
            </a:rPr>
            <a:t>hal</a:t>
          </a:r>
          <a:r>
            <a:rPr lang="en-US" sz="1500" kern="1200" dirty="0">
              <a:latin typeface="+mn-lt"/>
            </a:rPr>
            <a:t> </a:t>
          </a:r>
          <a:r>
            <a:rPr lang="en-US" sz="1500" kern="1200" dirty="0" err="1">
              <a:latin typeface="+mn-lt"/>
            </a:rPr>
            <a:t>tersebut</a:t>
          </a:r>
          <a:r>
            <a:rPr lang="en-US" sz="1500" kern="1200" dirty="0">
              <a:latin typeface="+mn-lt"/>
            </a:rPr>
            <a:t> dan </a:t>
          </a:r>
          <a:r>
            <a:rPr lang="en-US" sz="1500" kern="1200" dirty="0" err="1">
              <a:latin typeface="+mn-lt"/>
            </a:rPr>
            <a:t>mulai</a:t>
          </a:r>
          <a:r>
            <a:rPr lang="en-US" sz="1500" kern="1200" dirty="0">
              <a:latin typeface="+mn-lt"/>
            </a:rPr>
            <a:t> </a:t>
          </a:r>
          <a:r>
            <a:rPr lang="en-US" sz="1500" kern="1200" dirty="0" err="1">
              <a:latin typeface="+mn-lt"/>
            </a:rPr>
            <a:t>mengikuti</a:t>
          </a:r>
          <a:r>
            <a:rPr lang="en-US" sz="1500" kern="1200" dirty="0">
              <a:latin typeface="+mn-lt"/>
            </a:rPr>
            <a:t> </a:t>
          </a:r>
          <a:r>
            <a:rPr lang="en-US" sz="1500" kern="1200" dirty="0" err="1">
              <a:latin typeface="+mn-lt"/>
            </a:rPr>
            <a:t>dengan</a:t>
          </a:r>
          <a:r>
            <a:rPr lang="en-US" sz="1500" kern="1200" dirty="0">
              <a:latin typeface="+mn-lt"/>
            </a:rPr>
            <a:t> </a:t>
          </a:r>
          <a:r>
            <a:rPr lang="en-US" sz="1500" kern="1200" dirty="0" err="1">
              <a:latin typeface="+mn-lt"/>
            </a:rPr>
            <a:t>sholat</a:t>
          </a:r>
          <a:r>
            <a:rPr lang="en-US" sz="1500" kern="1200" dirty="0">
              <a:latin typeface="+mn-lt"/>
            </a:rPr>
            <a:t> </a:t>
          </a:r>
          <a:r>
            <a:rPr lang="en-US" sz="1500" kern="1200" dirty="0" err="1">
              <a:latin typeface="+mn-lt"/>
            </a:rPr>
            <a:t>Dhuha</a:t>
          </a:r>
          <a:r>
            <a:rPr lang="en-US" sz="1500" kern="1200" dirty="0">
              <a:latin typeface="+mn-lt"/>
            </a:rPr>
            <a:t> 4 </a:t>
          </a:r>
          <a:r>
            <a:rPr lang="en-US" sz="1500" kern="1200" dirty="0" err="1">
              <a:latin typeface="+mn-lt"/>
            </a:rPr>
            <a:t>rakaat</a:t>
          </a:r>
          <a:r>
            <a:rPr lang="en-US" sz="1500" kern="1200" dirty="0">
              <a:latin typeface="+mn-lt"/>
            </a:rPr>
            <a:t>. </a:t>
          </a:r>
          <a:endParaRPr lang="en-ID" sz="1500" kern="1200" dirty="0">
            <a:latin typeface="+mn-lt"/>
          </a:endParaRPr>
        </a:p>
      </dsp:txBody>
      <dsp:txXfrm>
        <a:off x="55522" y="794294"/>
        <a:ext cx="2144556" cy="2095189"/>
      </dsp:txXfrm>
    </dsp:sp>
    <dsp:sp modelId="{5B806FB8-D6FF-4BD7-A730-A8887DE55A68}">
      <dsp:nvSpPr>
        <dsp:cNvPr id="0" name=""/>
        <dsp:cNvSpPr/>
      </dsp:nvSpPr>
      <dsp:spPr>
        <a:xfrm>
          <a:off x="0" y="2904776"/>
          <a:ext cx="2245098" cy="720644"/>
        </a:xfrm>
        <a:prstGeom prst="rect">
          <a:avLst/>
        </a:prstGeom>
        <a:solidFill>
          <a:schemeClr val="accent5">
            <a:shade val="50000"/>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kern="1200" spc="300" dirty="0" err="1">
              <a:ln w="0"/>
              <a:solidFill>
                <a:schemeClr val="bg1"/>
              </a:solidFill>
              <a:effectLst>
                <a:outerShdw blurRad="38100" dist="25400" dir="5400000" algn="ctr" rotWithShape="0">
                  <a:srgbClr val="6E747A">
                    <a:alpha val="43000"/>
                  </a:srgbClr>
                </a:outerShdw>
              </a:effectLst>
              <a:latin typeface="+mj-lt"/>
            </a:rPr>
            <a:t>Ibadah</a:t>
          </a:r>
          <a:r>
            <a:rPr lang="en-US" sz="1500" kern="1200" spc="300" dirty="0">
              <a:ln w="0"/>
              <a:solidFill>
                <a:schemeClr val="bg1"/>
              </a:solidFill>
              <a:effectLst>
                <a:outerShdw blurRad="38100" dist="25400" dir="5400000" algn="ctr" rotWithShape="0">
                  <a:srgbClr val="6E747A">
                    <a:alpha val="43000"/>
                  </a:srgbClr>
                </a:outerShdw>
              </a:effectLst>
              <a:latin typeface="+mj-lt"/>
            </a:rPr>
            <a:t> (</a:t>
          </a:r>
          <a:r>
            <a:rPr lang="en-US" sz="1500" kern="1200" spc="300" dirty="0" err="1">
              <a:ln w="0"/>
              <a:solidFill>
                <a:schemeClr val="bg1"/>
              </a:solidFill>
              <a:effectLst>
                <a:outerShdw blurRad="38100" dist="25400" dir="5400000" algn="ctr" rotWithShape="0">
                  <a:srgbClr val="6E747A">
                    <a:alpha val="43000"/>
                  </a:srgbClr>
                </a:outerShdw>
              </a:effectLst>
              <a:latin typeface="+mj-lt"/>
            </a:rPr>
            <a:t>hablum</a:t>
          </a:r>
          <a:r>
            <a:rPr lang="en-US" sz="1500" kern="1200" spc="300" dirty="0">
              <a:ln w="0"/>
              <a:solidFill>
                <a:schemeClr val="bg1"/>
              </a:solidFill>
              <a:effectLst>
                <a:outerShdw blurRad="38100" dist="25400" dir="5400000" algn="ctr" rotWithShape="0">
                  <a:srgbClr val="6E747A">
                    <a:alpha val="43000"/>
                  </a:srgbClr>
                </a:outerShdw>
              </a:effectLst>
              <a:latin typeface="+mj-lt"/>
            </a:rPr>
            <a:t> </a:t>
          </a:r>
          <a:r>
            <a:rPr lang="en-US" sz="1500" kern="1200" spc="300" dirty="0" err="1">
              <a:ln w="0"/>
              <a:solidFill>
                <a:schemeClr val="bg1"/>
              </a:solidFill>
              <a:effectLst>
                <a:outerShdw blurRad="38100" dist="25400" dir="5400000" algn="ctr" rotWithShape="0">
                  <a:srgbClr val="6E747A">
                    <a:alpha val="43000"/>
                  </a:srgbClr>
                </a:outerShdw>
              </a:effectLst>
              <a:latin typeface="+mj-lt"/>
            </a:rPr>
            <a:t>minallāh</a:t>
          </a:r>
          <a:r>
            <a:rPr lang="en-US" sz="1500" kern="1200" spc="300" dirty="0">
              <a:ln w="0"/>
              <a:solidFill>
                <a:schemeClr val="bg1"/>
              </a:solidFill>
              <a:effectLst>
                <a:outerShdw blurRad="38100" dist="25400" dir="5400000" algn="ctr" rotWithShape="0">
                  <a:srgbClr val="6E747A">
                    <a:alpha val="43000"/>
                  </a:srgbClr>
                </a:outerShdw>
              </a:effectLst>
              <a:latin typeface="+mj-lt"/>
            </a:rPr>
            <a:t>)</a:t>
          </a:r>
          <a:r>
            <a:rPr lang="en-US" sz="1500" kern="1200" dirty="0">
              <a:ln w="0"/>
              <a:solidFill>
                <a:schemeClr val="bg1"/>
              </a:solidFill>
              <a:effectLst>
                <a:outerShdw blurRad="38100" dist="25400" dir="5400000" algn="ctr" rotWithShape="0">
                  <a:srgbClr val="6E747A">
                    <a:alpha val="43000"/>
                  </a:srgbClr>
                </a:outerShdw>
              </a:effectLst>
              <a:latin typeface="+mj-lt"/>
            </a:rPr>
            <a:t> </a:t>
          </a:r>
          <a:endParaRPr lang="en-ID" sz="1500" kern="1200" dirty="0">
            <a:ln w="0"/>
            <a:solidFill>
              <a:schemeClr val="bg1"/>
            </a:solidFill>
            <a:effectLst>
              <a:outerShdw blurRad="38100" dist="25400" dir="5400000" algn="ctr" rotWithShape="0">
                <a:srgbClr val="6E747A">
                  <a:alpha val="43000"/>
                </a:srgbClr>
              </a:outerShdw>
            </a:effectLst>
            <a:latin typeface="+mj-lt"/>
          </a:endParaRPr>
        </a:p>
      </dsp:txBody>
      <dsp:txXfrm>
        <a:off x="0" y="2904776"/>
        <a:ext cx="1581054" cy="720644"/>
      </dsp:txXfrm>
    </dsp:sp>
    <dsp:sp modelId="{41D20E57-23DB-4791-AAD0-CF9B7B7B415C}">
      <dsp:nvSpPr>
        <dsp:cNvPr id="0" name=""/>
        <dsp:cNvSpPr/>
      </dsp:nvSpPr>
      <dsp:spPr>
        <a:xfrm>
          <a:off x="1589027" y="2838428"/>
          <a:ext cx="1019240" cy="9555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D5EA9-2C5F-4E0A-82BD-5AE7DDA67D62}">
      <dsp:nvSpPr>
        <dsp:cNvPr id="0" name=""/>
        <dsp:cNvSpPr/>
      </dsp:nvSpPr>
      <dsp:spPr>
        <a:xfrm>
          <a:off x="2747001" y="736305"/>
          <a:ext cx="2245098" cy="214546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shade val="50000"/>
              <a:hueOff val="168648"/>
              <a:satOff val="-3730"/>
              <a:lumOff val="279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n-lt"/>
            </a:rPr>
            <a:t>Si C, </a:t>
          </a:r>
          <a:r>
            <a:rPr lang="en-US" sz="1500" kern="1200" dirty="0" err="1">
              <a:latin typeface="+mn-lt"/>
            </a:rPr>
            <a:t>setiap</a:t>
          </a:r>
          <a:r>
            <a:rPr lang="en-US" sz="1500" kern="1200" dirty="0">
              <a:latin typeface="+mn-lt"/>
            </a:rPr>
            <a:t> </a:t>
          </a:r>
          <a:r>
            <a:rPr lang="en-US" sz="1500" kern="1200" dirty="0" err="1">
              <a:latin typeface="+mn-lt"/>
            </a:rPr>
            <a:t>hari</a:t>
          </a:r>
          <a:r>
            <a:rPr lang="en-US" sz="1500" kern="1200" dirty="0">
              <a:latin typeface="+mn-lt"/>
            </a:rPr>
            <a:t> </a:t>
          </a:r>
          <a:r>
            <a:rPr lang="en-US" sz="1500" kern="1200" dirty="0" err="1">
              <a:latin typeface="+mn-lt"/>
            </a:rPr>
            <a:t>selalu</a:t>
          </a:r>
          <a:r>
            <a:rPr lang="en-US" sz="1500" kern="1200" dirty="0">
              <a:latin typeface="+mn-lt"/>
            </a:rPr>
            <a:t> </a:t>
          </a:r>
          <a:r>
            <a:rPr lang="en-US" sz="1500" kern="1200" dirty="0" err="1">
              <a:latin typeface="+mn-lt"/>
            </a:rPr>
            <a:t>berinfak</a:t>
          </a:r>
          <a:r>
            <a:rPr lang="en-US" sz="1500" kern="1200" dirty="0">
              <a:latin typeface="+mn-lt"/>
            </a:rPr>
            <a:t> di </a:t>
          </a:r>
          <a:r>
            <a:rPr lang="en-US" sz="1500" kern="1200" dirty="0" err="1">
              <a:latin typeface="+mn-lt"/>
            </a:rPr>
            <a:t>kelas</a:t>
          </a:r>
          <a:r>
            <a:rPr lang="en-US" sz="1500" kern="1200" dirty="0">
              <a:latin typeface="+mn-lt"/>
            </a:rPr>
            <a:t> </a:t>
          </a:r>
          <a:r>
            <a:rPr lang="en-US" sz="1500" kern="1200" dirty="0" err="1">
              <a:latin typeface="+mn-lt"/>
            </a:rPr>
            <a:t>sejumlah</a:t>
          </a:r>
          <a:r>
            <a:rPr lang="en-US" sz="1500" kern="1200" dirty="0">
              <a:latin typeface="+mn-lt"/>
            </a:rPr>
            <a:t> Rp. 5.000. Si D, </a:t>
          </a:r>
          <a:r>
            <a:rPr lang="en-US" sz="1500" kern="1200" dirty="0" err="1">
              <a:latin typeface="+mn-lt"/>
            </a:rPr>
            <a:t>mengetahui</a:t>
          </a:r>
          <a:r>
            <a:rPr lang="en-US" sz="1500" kern="1200" dirty="0">
              <a:latin typeface="+mn-lt"/>
            </a:rPr>
            <a:t> </a:t>
          </a:r>
          <a:r>
            <a:rPr lang="en-US" sz="1500" kern="1200" dirty="0" err="1">
              <a:latin typeface="+mn-lt"/>
            </a:rPr>
            <a:t>hal</a:t>
          </a:r>
          <a:r>
            <a:rPr lang="en-US" sz="1500" kern="1200" dirty="0">
              <a:latin typeface="+mn-lt"/>
            </a:rPr>
            <a:t> </a:t>
          </a:r>
          <a:r>
            <a:rPr lang="en-US" sz="1500" kern="1200" dirty="0" err="1">
              <a:latin typeface="+mn-lt"/>
            </a:rPr>
            <a:t>tersebut</a:t>
          </a:r>
          <a:r>
            <a:rPr lang="en-US" sz="1500" kern="1200" dirty="0">
              <a:latin typeface="+mn-lt"/>
            </a:rPr>
            <a:t> dan </a:t>
          </a:r>
          <a:r>
            <a:rPr lang="en-US" sz="1500" kern="1200" dirty="0" err="1">
              <a:latin typeface="+mn-lt"/>
            </a:rPr>
            <a:t>karena</a:t>
          </a:r>
          <a:r>
            <a:rPr lang="en-US" sz="1500" kern="1200" dirty="0">
              <a:latin typeface="+mn-lt"/>
            </a:rPr>
            <a:t> </a:t>
          </a:r>
          <a:r>
            <a:rPr lang="en-US" sz="1500" kern="1200" dirty="0" err="1">
              <a:latin typeface="+mn-lt"/>
            </a:rPr>
            <a:t>uangnya</a:t>
          </a:r>
          <a:r>
            <a:rPr lang="en-US" sz="1500" kern="1200" dirty="0">
              <a:latin typeface="+mn-lt"/>
            </a:rPr>
            <a:t> </a:t>
          </a:r>
          <a:r>
            <a:rPr lang="en-US" sz="1500" kern="1200" dirty="0" err="1">
              <a:latin typeface="+mn-lt"/>
            </a:rPr>
            <a:t>sakunya</a:t>
          </a:r>
          <a:r>
            <a:rPr lang="en-US" sz="1500" kern="1200" dirty="0">
              <a:latin typeface="+mn-lt"/>
            </a:rPr>
            <a:t> </a:t>
          </a:r>
          <a:r>
            <a:rPr lang="en-US" sz="1500" kern="1200" dirty="0" err="1">
              <a:latin typeface="+mn-lt"/>
            </a:rPr>
            <a:t>lebih</a:t>
          </a:r>
          <a:r>
            <a:rPr lang="en-US" sz="1500" kern="1200" dirty="0">
              <a:latin typeface="+mn-lt"/>
            </a:rPr>
            <a:t> </a:t>
          </a:r>
          <a:r>
            <a:rPr lang="en-US" sz="1500" kern="1200" dirty="0" err="1">
              <a:latin typeface="+mn-lt"/>
            </a:rPr>
            <a:t>besar</a:t>
          </a:r>
          <a:r>
            <a:rPr lang="en-US" sz="1500" kern="1200" dirty="0">
              <a:latin typeface="+mn-lt"/>
            </a:rPr>
            <a:t>, </a:t>
          </a:r>
          <a:r>
            <a:rPr lang="en-US" sz="1500" kern="1200" dirty="0" err="1">
              <a:latin typeface="+mn-lt"/>
            </a:rPr>
            <a:t>ia</a:t>
          </a:r>
          <a:r>
            <a:rPr lang="en-US" sz="1500" kern="1200" dirty="0">
              <a:latin typeface="+mn-lt"/>
            </a:rPr>
            <a:t> diam-diam </a:t>
          </a:r>
          <a:r>
            <a:rPr lang="en-US" sz="1500" kern="1200" dirty="0" err="1">
              <a:latin typeface="+mn-lt"/>
            </a:rPr>
            <a:t>berinfak</a:t>
          </a:r>
          <a:r>
            <a:rPr lang="en-US" sz="1500" kern="1200" dirty="0">
              <a:latin typeface="+mn-lt"/>
            </a:rPr>
            <a:t> </a:t>
          </a:r>
          <a:r>
            <a:rPr lang="en-US" sz="1500" kern="1200" dirty="0" err="1">
              <a:latin typeface="+mn-lt"/>
            </a:rPr>
            <a:t>sebesar</a:t>
          </a:r>
          <a:r>
            <a:rPr lang="en-US" sz="1500" kern="1200" dirty="0">
              <a:latin typeface="+mn-lt"/>
            </a:rPr>
            <a:t> Rp. 10.000.</a:t>
          </a:r>
          <a:endParaRPr lang="en-ID" sz="1500" kern="1200" dirty="0">
            <a:latin typeface="+mn-lt"/>
          </a:endParaRPr>
        </a:p>
      </dsp:txBody>
      <dsp:txXfrm>
        <a:off x="2797272" y="786576"/>
        <a:ext cx="2144556" cy="2095189"/>
      </dsp:txXfrm>
    </dsp:sp>
    <dsp:sp modelId="{A3E98A13-61E9-424C-9D4D-48F8DE668BED}">
      <dsp:nvSpPr>
        <dsp:cNvPr id="0" name=""/>
        <dsp:cNvSpPr/>
      </dsp:nvSpPr>
      <dsp:spPr>
        <a:xfrm>
          <a:off x="2740042" y="2828200"/>
          <a:ext cx="2245098" cy="720644"/>
        </a:xfrm>
        <a:prstGeom prst="rect">
          <a:avLst/>
        </a:prstGeom>
        <a:solidFill>
          <a:schemeClr val="accent5">
            <a:shade val="50000"/>
            <a:hueOff val="168648"/>
            <a:satOff val="-3730"/>
            <a:lumOff val="27991"/>
            <a:alphaOff val="0"/>
          </a:schemeClr>
        </a:solidFill>
        <a:ln w="25400" cap="flat" cmpd="sng" algn="ctr">
          <a:solidFill>
            <a:schemeClr val="accent5">
              <a:shade val="50000"/>
              <a:hueOff val="168648"/>
              <a:satOff val="-3730"/>
              <a:lumOff val="279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kern="1200" spc="300" dirty="0" err="1">
              <a:ln w="0"/>
              <a:solidFill>
                <a:schemeClr val="bg1"/>
              </a:solidFill>
              <a:effectLst>
                <a:outerShdw blurRad="38100" dist="25400" dir="5400000" algn="ctr" rotWithShape="0">
                  <a:srgbClr val="6E747A">
                    <a:alpha val="43000"/>
                  </a:srgbClr>
                </a:outerShdw>
              </a:effectLst>
              <a:latin typeface="+mn-lt"/>
            </a:rPr>
            <a:t>Muamalah</a:t>
          </a:r>
          <a:r>
            <a:rPr lang="en-US" sz="1500" kern="1200" spc="300" dirty="0">
              <a:ln w="0"/>
              <a:solidFill>
                <a:schemeClr val="bg1"/>
              </a:solidFill>
              <a:effectLst>
                <a:outerShdw blurRad="38100" dist="25400" dir="5400000" algn="ctr" rotWithShape="0">
                  <a:srgbClr val="6E747A">
                    <a:alpha val="43000"/>
                  </a:srgbClr>
                </a:outerShdw>
              </a:effectLst>
              <a:latin typeface="+mn-lt"/>
            </a:rPr>
            <a:t> (</a:t>
          </a:r>
          <a:r>
            <a:rPr lang="en-US" sz="1500" kern="1200" spc="300" dirty="0" err="1">
              <a:ln w="0"/>
              <a:solidFill>
                <a:schemeClr val="bg1"/>
              </a:solidFill>
              <a:effectLst>
                <a:outerShdw blurRad="38100" dist="25400" dir="5400000" algn="ctr" rotWithShape="0">
                  <a:srgbClr val="6E747A">
                    <a:alpha val="43000"/>
                  </a:srgbClr>
                </a:outerShdw>
              </a:effectLst>
              <a:latin typeface="+mn-lt"/>
            </a:rPr>
            <a:t>hablum</a:t>
          </a:r>
          <a:r>
            <a:rPr lang="en-US" sz="1500" kern="1200" spc="300" dirty="0">
              <a:ln w="0"/>
              <a:solidFill>
                <a:schemeClr val="bg1"/>
              </a:solidFill>
              <a:effectLst>
                <a:outerShdw blurRad="38100" dist="25400" dir="5400000" algn="ctr" rotWithShape="0">
                  <a:srgbClr val="6E747A">
                    <a:alpha val="43000"/>
                  </a:srgbClr>
                </a:outerShdw>
              </a:effectLst>
              <a:latin typeface="+mn-lt"/>
            </a:rPr>
            <a:t> </a:t>
          </a:r>
          <a:r>
            <a:rPr lang="en-US" sz="1500" kern="1200" spc="300" dirty="0" err="1">
              <a:ln w="0"/>
              <a:solidFill>
                <a:schemeClr val="bg1"/>
              </a:solidFill>
              <a:effectLst>
                <a:outerShdw blurRad="38100" dist="25400" dir="5400000" algn="ctr" rotWithShape="0">
                  <a:srgbClr val="6E747A">
                    <a:alpha val="43000"/>
                  </a:srgbClr>
                </a:outerShdw>
              </a:effectLst>
              <a:latin typeface="+mn-lt"/>
            </a:rPr>
            <a:t>minannās</a:t>
          </a:r>
          <a:r>
            <a:rPr lang="en-US" sz="1500" kern="1200" spc="300" dirty="0">
              <a:ln w="0"/>
              <a:solidFill>
                <a:schemeClr val="bg1"/>
              </a:solidFill>
              <a:effectLst>
                <a:outerShdw blurRad="38100" dist="25400" dir="5400000" algn="ctr" rotWithShape="0">
                  <a:srgbClr val="6E747A">
                    <a:alpha val="43000"/>
                  </a:srgbClr>
                </a:outerShdw>
              </a:effectLst>
              <a:latin typeface="+mn-lt"/>
            </a:rPr>
            <a:t>)</a:t>
          </a:r>
          <a:r>
            <a:rPr lang="en-US" sz="1500" kern="1200" dirty="0">
              <a:ln w="0"/>
              <a:solidFill>
                <a:schemeClr val="bg1"/>
              </a:solidFill>
              <a:effectLst>
                <a:outerShdw blurRad="38100" dist="25400" dir="5400000" algn="ctr" rotWithShape="0">
                  <a:srgbClr val="6E747A">
                    <a:alpha val="43000"/>
                  </a:srgbClr>
                </a:outerShdw>
              </a:effectLst>
              <a:latin typeface="+mn-lt"/>
            </a:rPr>
            <a:t> </a:t>
          </a:r>
          <a:endParaRPr lang="en-ID" sz="1500" kern="1200" dirty="0">
            <a:ln w="0"/>
            <a:solidFill>
              <a:schemeClr val="bg1"/>
            </a:solidFill>
            <a:effectLst>
              <a:outerShdw blurRad="38100" dist="25400" dir="5400000" algn="ctr" rotWithShape="0">
                <a:srgbClr val="6E747A">
                  <a:alpha val="43000"/>
                </a:srgbClr>
              </a:outerShdw>
            </a:effectLst>
            <a:latin typeface="+mn-lt"/>
          </a:endParaRPr>
        </a:p>
      </dsp:txBody>
      <dsp:txXfrm>
        <a:off x="2740042" y="2828200"/>
        <a:ext cx="1581054" cy="720644"/>
      </dsp:txXfrm>
    </dsp:sp>
    <dsp:sp modelId="{43B2D225-F9D9-4683-89F8-5A86D0C30300}">
      <dsp:nvSpPr>
        <dsp:cNvPr id="0" name=""/>
        <dsp:cNvSpPr/>
      </dsp:nvSpPr>
      <dsp:spPr>
        <a:xfrm>
          <a:off x="4242759" y="2661133"/>
          <a:ext cx="1083400" cy="9864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F20E2-A2E7-40DB-80B7-B07602370D2B}">
      <dsp:nvSpPr>
        <dsp:cNvPr id="0" name=""/>
        <dsp:cNvSpPr/>
      </dsp:nvSpPr>
      <dsp:spPr>
        <a:xfrm>
          <a:off x="5520832" y="732529"/>
          <a:ext cx="2245098" cy="212868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shade val="50000"/>
              <a:hueOff val="168648"/>
              <a:satOff val="-3730"/>
              <a:lumOff val="279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mn-lt"/>
            </a:rPr>
            <a:t> </a:t>
          </a:r>
          <a:r>
            <a:rPr lang="en-US" sz="1300" kern="1200" dirty="0" err="1">
              <a:latin typeface="+mn-lt"/>
            </a:rPr>
            <a:t>Belajar</a:t>
          </a:r>
          <a:r>
            <a:rPr lang="en-US" sz="1300" kern="1200" dirty="0">
              <a:latin typeface="+mn-lt"/>
            </a:rPr>
            <a:t> </a:t>
          </a:r>
          <a:r>
            <a:rPr lang="en-US" sz="1300" kern="1200" dirty="0" err="1">
              <a:latin typeface="+mn-lt"/>
            </a:rPr>
            <a:t>dengan</a:t>
          </a:r>
          <a:r>
            <a:rPr lang="en-US" sz="1300" kern="1200" dirty="0">
              <a:latin typeface="+mn-lt"/>
            </a:rPr>
            <a:t> </a:t>
          </a:r>
          <a:r>
            <a:rPr lang="en-US" sz="1300" kern="1200" dirty="0" err="1">
              <a:latin typeface="+mn-lt"/>
            </a:rPr>
            <a:t>sungguh-sungguh</a:t>
          </a:r>
          <a:r>
            <a:rPr lang="en-US" sz="1300" kern="1200" dirty="0">
              <a:latin typeface="+mn-lt"/>
            </a:rPr>
            <a:t>.</a:t>
          </a:r>
          <a:endParaRPr lang="en-ID" sz="1300" kern="1200" dirty="0">
            <a:latin typeface="+mn-lt"/>
          </a:endParaRPr>
        </a:p>
        <a:p>
          <a:pPr marL="114300" lvl="1" indent="-114300" algn="l" defTabSz="577850">
            <a:lnSpc>
              <a:spcPct val="90000"/>
            </a:lnSpc>
            <a:spcBef>
              <a:spcPct val="0"/>
            </a:spcBef>
            <a:spcAft>
              <a:spcPct val="15000"/>
            </a:spcAft>
            <a:buChar char="••"/>
          </a:pPr>
          <a:r>
            <a:rPr lang="en-US" sz="1300" kern="1200" dirty="0" err="1">
              <a:latin typeface="+mn-lt"/>
            </a:rPr>
            <a:t>Mengikuti</a:t>
          </a:r>
          <a:r>
            <a:rPr lang="en-US" sz="1300" kern="1200" dirty="0">
              <a:latin typeface="+mn-lt"/>
            </a:rPr>
            <a:t> </a:t>
          </a:r>
          <a:r>
            <a:rPr lang="en-US" sz="1300" kern="1200" dirty="0" err="1">
              <a:latin typeface="+mn-lt"/>
            </a:rPr>
            <a:t>pelajaran</a:t>
          </a:r>
          <a:r>
            <a:rPr lang="en-US" sz="1300" kern="1200" dirty="0">
              <a:latin typeface="+mn-lt"/>
            </a:rPr>
            <a:t> </a:t>
          </a:r>
          <a:r>
            <a:rPr lang="en-US" sz="1300" kern="1200" dirty="0" err="1">
              <a:latin typeface="+mn-lt"/>
            </a:rPr>
            <a:t>secara</a:t>
          </a:r>
          <a:r>
            <a:rPr lang="en-US" sz="1300" kern="1200" dirty="0">
              <a:latin typeface="+mn-lt"/>
            </a:rPr>
            <a:t> </a:t>
          </a:r>
          <a:r>
            <a:rPr lang="en-US" sz="1300" kern="1200" dirty="0" err="1">
              <a:latin typeface="+mn-lt"/>
            </a:rPr>
            <a:t>aktif</a:t>
          </a:r>
          <a:r>
            <a:rPr lang="en-US" sz="1300" kern="1200" dirty="0">
              <a:latin typeface="+mn-lt"/>
            </a:rPr>
            <a:t>.</a:t>
          </a:r>
          <a:endParaRPr lang="en-ID" sz="1300" kern="1200" dirty="0">
            <a:latin typeface="+mn-lt"/>
          </a:endParaRPr>
        </a:p>
        <a:p>
          <a:pPr marL="114300" lvl="1" indent="-114300" algn="l" defTabSz="577850">
            <a:lnSpc>
              <a:spcPct val="90000"/>
            </a:lnSpc>
            <a:spcBef>
              <a:spcPct val="0"/>
            </a:spcBef>
            <a:spcAft>
              <a:spcPct val="15000"/>
            </a:spcAft>
            <a:buChar char="••"/>
          </a:pPr>
          <a:r>
            <a:rPr lang="en-US" sz="1300" kern="1200" dirty="0" err="1">
              <a:latin typeface="+mn-lt"/>
            </a:rPr>
            <a:t>Mengerjakan</a:t>
          </a:r>
          <a:r>
            <a:rPr lang="en-US" sz="1300" kern="1200" dirty="0">
              <a:latin typeface="+mn-lt"/>
            </a:rPr>
            <a:t> </a:t>
          </a:r>
          <a:r>
            <a:rPr lang="en-US" sz="1300" kern="1200" dirty="0" err="1">
              <a:latin typeface="+mn-lt"/>
            </a:rPr>
            <a:t>tugas</a:t>
          </a:r>
          <a:r>
            <a:rPr lang="en-US" sz="1300" kern="1200" dirty="0">
              <a:latin typeface="+mn-lt"/>
            </a:rPr>
            <a:t> </a:t>
          </a:r>
          <a:r>
            <a:rPr lang="en-US" sz="1300" kern="1200" dirty="0" err="1">
              <a:latin typeface="+mn-lt"/>
            </a:rPr>
            <a:t>tepat</a:t>
          </a:r>
          <a:r>
            <a:rPr lang="en-US" sz="1300" kern="1200" dirty="0">
              <a:latin typeface="+mn-lt"/>
            </a:rPr>
            <a:t> </a:t>
          </a:r>
          <a:r>
            <a:rPr lang="en-US" sz="1300" kern="1200" dirty="0" err="1">
              <a:latin typeface="+mn-lt"/>
            </a:rPr>
            <a:t>waktu</a:t>
          </a:r>
          <a:r>
            <a:rPr lang="en-US" sz="1300" kern="1200" dirty="0">
              <a:latin typeface="+mn-lt"/>
            </a:rPr>
            <a:t> dan </a:t>
          </a:r>
          <a:r>
            <a:rPr lang="en-US" sz="1300" kern="1200" dirty="0" err="1">
              <a:latin typeface="+mn-lt"/>
            </a:rPr>
            <a:t>tidak</a:t>
          </a:r>
          <a:r>
            <a:rPr lang="en-US" sz="1300" kern="1200" dirty="0">
              <a:latin typeface="+mn-lt"/>
            </a:rPr>
            <a:t> </a:t>
          </a:r>
          <a:r>
            <a:rPr lang="en-US" sz="1300" kern="1200" dirty="0" err="1">
              <a:latin typeface="+mn-lt"/>
            </a:rPr>
            <a:t>menunda-nunda</a:t>
          </a:r>
          <a:r>
            <a:rPr lang="en-US" sz="1300" kern="1200" dirty="0">
              <a:latin typeface="+mn-lt"/>
            </a:rPr>
            <a:t>.</a:t>
          </a:r>
          <a:endParaRPr lang="en-ID" sz="1300" kern="1200" dirty="0">
            <a:latin typeface="+mn-lt"/>
          </a:endParaRPr>
        </a:p>
        <a:p>
          <a:pPr marL="114300" lvl="1" indent="-114300" algn="l" defTabSz="577850">
            <a:lnSpc>
              <a:spcPct val="90000"/>
            </a:lnSpc>
            <a:spcBef>
              <a:spcPct val="0"/>
            </a:spcBef>
            <a:spcAft>
              <a:spcPct val="15000"/>
            </a:spcAft>
            <a:buChar char="••"/>
          </a:pPr>
          <a:r>
            <a:rPr lang="en-US" sz="1300" kern="1200" dirty="0" err="1">
              <a:latin typeface="+mn-lt"/>
            </a:rPr>
            <a:t>Mengerjakan</a:t>
          </a:r>
          <a:r>
            <a:rPr lang="en-US" sz="1300" kern="1200" dirty="0">
              <a:latin typeface="+mn-lt"/>
            </a:rPr>
            <a:t> </a:t>
          </a:r>
          <a:r>
            <a:rPr lang="en-US" sz="1300" kern="1200" dirty="0" err="1">
              <a:latin typeface="+mn-lt"/>
            </a:rPr>
            <a:t>ulangan</a:t>
          </a:r>
          <a:r>
            <a:rPr lang="en-US" sz="1300" kern="1200" dirty="0">
              <a:latin typeface="+mn-lt"/>
            </a:rPr>
            <a:t> </a:t>
          </a:r>
          <a:r>
            <a:rPr lang="en-US" sz="1300" kern="1200" dirty="0" err="1">
              <a:latin typeface="+mn-lt"/>
            </a:rPr>
            <a:t>dengan</a:t>
          </a:r>
          <a:r>
            <a:rPr lang="en-US" sz="1300" kern="1200" dirty="0">
              <a:latin typeface="+mn-lt"/>
            </a:rPr>
            <a:t> </a:t>
          </a:r>
          <a:r>
            <a:rPr lang="en-US" sz="1300" kern="1200" dirty="0" err="1">
              <a:latin typeface="+mn-lt"/>
            </a:rPr>
            <a:t>jujur</a:t>
          </a:r>
          <a:r>
            <a:rPr lang="en-US" sz="1300" kern="1200" dirty="0">
              <a:latin typeface="+mn-lt"/>
            </a:rPr>
            <a:t> dan </a:t>
          </a:r>
          <a:r>
            <a:rPr lang="en-US" sz="1300" kern="1200" dirty="0" err="1">
              <a:latin typeface="+mn-lt"/>
            </a:rPr>
            <a:t>mandiri</a:t>
          </a:r>
          <a:r>
            <a:rPr lang="en-US" sz="1200" kern="1200" dirty="0">
              <a:latin typeface="+mn-lt"/>
            </a:rPr>
            <a:t>.</a:t>
          </a:r>
          <a:endParaRPr lang="en-ID" sz="1200" kern="1200" dirty="0">
            <a:latin typeface="+mn-lt"/>
          </a:endParaRPr>
        </a:p>
      </dsp:txBody>
      <dsp:txXfrm>
        <a:off x="5570710" y="782407"/>
        <a:ext cx="2145342" cy="2078806"/>
      </dsp:txXfrm>
    </dsp:sp>
    <dsp:sp modelId="{071D2572-FE1E-48D7-81C7-6D45FE79C225}">
      <dsp:nvSpPr>
        <dsp:cNvPr id="0" name=""/>
        <dsp:cNvSpPr/>
      </dsp:nvSpPr>
      <dsp:spPr>
        <a:xfrm>
          <a:off x="5506912" y="2877850"/>
          <a:ext cx="2245098" cy="666675"/>
        </a:xfrm>
        <a:prstGeom prst="rect">
          <a:avLst/>
        </a:prstGeom>
        <a:solidFill>
          <a:schemeClr val="accent5">
            <a:shade val="50000"/>
            <a:hueOff val="168648"/>
            <a:satOff val="-3730"/>
            <a:lumOff val="27991"/>
            <a:alphaOff val="0"/>
          </a:schemeClr>
        </a:solidFill>
        <a:ln w="25400" cap="flat" cmpd="sng" algn="ctr">
          <a:solidFill>
            <a:schemeClr val="accent5">
              <a:shade val="50000"/>
              <a:hueOff val="168648"/>
              <a:satOff val="-3730"/>
              <a:lumOff val="279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kern="1200" dirty="0" err="1">
              <a:ln w="0"/>
              <a:solidFill>
                <a:schemeClr val="bg1"/>
              </a:solidFill>
              <a:effectLst>
                <a:outerShdw blurRad="38100" dist="25400" dir="5400000" algn="ctr" rotWithShape="0">
                  <a:srgbClr val="6E747A">
                    <a:alpha val="43000"/>
                  </a:srgbClr>
                </a:outerShdw>
              </a:effectLst>
              <a:latin typeface="+mn-lt"/>
            </a:rPr>
            <a:t>Etos</a:t>
          </a:r>
          <a:r>
            <a:rPr lang="en-US" sz="1500" kern="1200" dirty="0">
              <a:ln w="0"/>
              <a:solidFill>
                <a:schemeClr val="bg1"/>
              </a:solidFill>
              <a:effectLst>
                <a:outerShdw blurRad="38100" dist="25400" dir="5400000" algn="ctr" rotWithShape="0">
                  <a:srgbClr val="6E747A">
                    <a:alpha val="43000"/>
                  </a:srgbClr>
                </a:outerShdw>
              </a:effectLst>
              <a:latin typeface="+mn-lt"/>
            </a:rPr>
            <a:t> </a:t>
          </a:r>
          <a:r>
            <a:rPr lang="en-US" sz="1500" kern="1200" dirty="0" err="1">
              <a:ln w="0"/>
              <a:solidFill>
                <a:schemeClr val="bg1"/>
              </a:solidFill>
              <a:effectLst>
                <a:outerShdw blurRad="38100" dist="25400" dir="5400000" algn="ctr" rotWithShape="0">
                  <a:srgbClr val="6E747A">
                    <a:alpha val="43000"/>
                  </a:srgbClr>
                </a:outerShdw>
              </a:effectLst>
              <a:latin typeface="+mn-lt"/>
            </a:rPr>
            <a:t>kerja</a:t>
          </a:r>
          <a:r>
            <a:rPr lang="en-US" sz="1500" kern="1200" dirty="0">
              <a:ln w="0"/>
              <a:solidFill>
                <a:schemeClr val="bg1"/>
              </a:solidFill>
              <a:effectLst>
                <a:outerShdw blurRad="38100" dist="25400" dir="5400000" algn="ctr" rotWithShape="0">
                  <a:srgbClr val="6E747A">
                    <a:alpha val="43000"/>
                  </a:srgbClr>
                </a:outerShdw>
              </a:effectLst>
              <a:latin typeface="+mn-lt"/>
            </a:rPr>
            <a:t> yang </a:t>
          </a:r>
          <a:r>
            <a:rPr lang="en-US" sz="1500" kern="1200" dirty="0" err="1">
              <a:ln w="0"/>
              <a:solidFill>
                <a:schemeClr val="bg1"/>
              </a:solidFill>
              <a:effectLst>
                <a:outerShdw blurRad="38100" dist="25400" dir="5400000" algn="ctr" rotWithShape="0">
                  <a:srgbClr val="6E747A">
                    <a:alpha val="43000"/>
                  </a:srgbClr>
                </a:outerShdw>
              </a:effectLst>
              <a:latin typeface="+mn-lt"/>
            </a:rPr>
            <a:t>dapat</a:t>
          </a:r>
          <a:r>
            <a:rPr lang="en-US" sz="1500" kern="1200" dirty="0">
              <a:ln w="0"/>
              <a:solidFill>
                <a:schemeClr val="bg1"/>
              </a:solidFill>
              <a:effectLst>
                <a:outerShdw blurRad="38100" dist="25400" dir="5400000" algn="ctr" rotWithShape="0">
                  <a:srgbClr val="6E747A">
                    <a:alpha val="43000"/>
                  </a:srgbClr>
                </a:outerShdw>
              </a:effectLst>
              <a:latin typeface="+mn-lt"/>
            </a:rPr>
            <a:t> </a:t>
          </a:r>
          <a:r>
            <a:rPr lang="en-US" sz="1500" kern="1200" dirty="0" err="1">
              <a:ln w="0"/>
              <a:solidFill>
                <a:schemeClr val="bg1"/>
              </a:solidFill>
              <a:effectLst>
                <a:outerShdw blurRad="38100" dist="25400" dir="5400000" algn="ctr" rotWithShape="0">
                  <a:srgbClr val="6E747A">
                    <a:alpha val="43000"/>
                  </a:srgbClr>
                </a:outerShdw>
              </a:effectLst>
              <a:latin typeface="+mn-lt"/>
            </a:rPr>
            <a:t>diterapkan</a:t>
          </a:r>
          <a:r>
            <a:rPr lang="en-US" sz="1500" kern="1200" dirty="0">
              <a:ln w="0"/>
              <a:solidFill>
                <a:schemeClr val="bg1"/>
              </a:solidFill>
              <a:effectLst>
                <a:outerShdw blurRad="38100" dist="25400" dir="5400000" algn="ctr" rotWithShape="0">
                  <a:srgbClr val="6E747A">
                    <a:alpha val="43000"/>
                  </a:srgbClr>
                </a:outerShdw>
              </a:effectLst>
              <a:latin typeface="+mn-lt"/>
            </a:rPr>
            <a:t> </a:t>
          </a:r>
          <a:r>
            <a:rPr lang="en-US" sz="1500" kern="1200" dirty="0" err="1">
              <a:ln w="0"/>
              <a:solidFill>
                <a:schemeClr val="bg1"/>
              </a:solidFill>
              <a:effectLst>
                <a:outerShdw blurRad="38100" dist="25400" dir="5400000" algn="ctr" rotWithShape="0">
                  <a:srgbClr val="6E747A">
                    <a:alpha val="43000"/>
                  </a:srgbClr>
                </a:outerShdw>
              </a:effectLst>
              <a:latin typeface="+mn-lt"/>
            </a:rPr>
            <a:t>sebagai</a:t>
          </a:r>
          <a:r>
            <a:rPr lang="en-US" sz="1500" kern="1200" dirty="0">
              <a:ln w="0"/>
              <a:solidFill>
                <a:schemeClr val="bg1"/>
              </a:solidFill>
              <a:effectLst>
                <a:outerShdw blurRad="38100" dist="25400" dir="5400000" algn="ctr" rotWithShape="0">
                  <a:srgbClr val="6E747A">
                    <a:alpha val="43000"/>
                  </a:srgbClr>
                </a:outerShdw>
              </a:effectLst>
              <a:latin typeface="+mn-lt"/>
            </a:rPr>
            <a:t> </a:t>
          </a:r>
          <a:r>
            <a:rPr lang="en-US" sz="1500" kern="1200" dirty="0" err="1">
              <a:ln w="0"/>
              <a:solidFill>
                <a:schemeClr val="bg1"/>
              </a:solidFill>
              <a:effectLst>
                <a:outerShdw blurRad="38100" dist="25400" dir="5400000" algn="ctr" rotWithShape="0">
                  <a:srgbClr val="6E747A">
                    <a:alpha val="43000"/>
                  </a:srgbClr>
                </a:outerShdw>
              </a:effectLst>
              <a:latin typeface="+mn-lt"/>
            </a:rPr>
            <a:t>pelajar</a:t>
          </a:r>
          <a:r>
            <a:rPr lang="en-US" sz="1500" kern="1200" dirty="0">
              <a:ln w="0"/>
              <a:solidFill>
                <a:schemeClr val="bg1"/>
              </a:solidFill>
              <a:effectLst>
                <a:outerShdw blurRad="38100" dist="25400" dir="5400000" algn="ctr" rotWithShape="0">
                  <a:srgbClr val="6E747A">
                    <a:alpha val="43000"/>
                  </a:srgbClr>
                </a:outerShdw>
              </a:effectLst>
              <a:latin typeface="+mn-lt"/>
            </a:rPr>
            <a:t>   </a:t>
          </a:r>
          <a:endParaRPr lang="en-ID" sz="1500" kern="1200" dirty="0">
            <a:solidFill>
              <a:schemeClr val="bg1"/>
            </a:solidFill>
            <a:latin typeface="+mn-lt"/>
          </a:endParaRPr>
        </a:p>
      </dsp:txBody>
      <dsp:txXfrm>
        <a:off x="5506912" y="2877850"/>
        <a:ext cx="1581054" cy="666675"/>
      </dsp:txXfrm>
    </dsp:sp>
    <dsp:sp modelId="{E9BA5293-23A0-445A-A156-60F37780B1DA}">
      <dsp:nvSpPr>
        <dsp:cNvPr id="0" name=""/>
        <dsp:cNvSpPr/>
      </dsp:nvSpPr>
      <dsp:spPr>
        <a:xfrm>
          <a:off x="7044630" y="2633030"/>
          <a:ext cx="1027318" cy="10183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B6CB9-FC61-42C7-AB0E-E239B60C3C51}" type="datetimeFigureOut">
              <a:rPr lang="en-US" smtClean="0"/>
              <a:t>6/10/2022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EA237-A359-4CC0-951A-F3A14D13DA26}" type="slidenum">
              <a:rPr lang="en-US" smtClean="0"/>
              <a:t>‹#›</a:t>
            </a:fld>
            <a:endParaRPr lang="en-US"/>
          </a:p>
        </p:txBody>
      </p:sp>
    </p:spTree>
    <p:extLst>
      <p:ext uri="{BB962C8B-B14F-4D97-AF65-F5344CB8AC3E}">
        <p14:creationId xmlns:p14="http://schemas.microsoft.com/office/powerpoint/2010/main" val="187790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Teks</a:t>
            </a:r>
            <a:r>
              <a:rPr lang="en-US" dirty="0"/>
              <a:t> </a:t>
            </a:r>
            <a:r>
              <a:rPr lang="en-US" dirty="0" err="1"/>
              <a:t>warna</a:t>
            </a:r>
            <a:r>
              <a:rPr lang="en-US" dirty="0"/>
              <a:t> “PAI” </a:t>
            </a:r>
            <a:r>
              <a:rPr lang="en-US" dirty="0" err="1"/>
              <a:t>diubah</a:t>
            </a:r>
            <a:r>
              <a:rPr lang="en-US" baseline="0" dirty="0"/>
              <a:t> </a:t>
            </a:r>
            <a:r>
              <a:rPr lang="en-US" baseline="0" dirty="0" err="1"/>
              <a:t>sesuai</a:t>
            </a:r>
            <a:r>
              <a:rPr lang="en-US" baseline="0" dirty="0"/>
              <a:t> cover </a:t>
            </a:r>
            <a:r>
              <a:rPr lang="en-US" baseline="0" dirty="0" err="1"/>
              <a:t>dan</a:t>
            </a:r>
            <a:r>
              <a:rPr lang="en-US" baseline="0" dirty="0"/>
              <a:t> </a:t>
            </a:r>
            <a:r>
              <a:rPr lang="en-US" baseline="0" dirty="0" err="1"/>
              <a:t>tingkat</a:t>
            </a:r>
            <a:r>
              <a:rPr lang="en-US" baseline="0" dirty="0"/>
              <a:t> </a:t>
            </a:r>
            <a:r>
              <a:rPr lang="en-US" baseline="0" dirty="0" err="1"/>
              <a:t>kelas</a:t>
            </a:r>
            <a:endParaRPr lang="en-US" dirty="0"/>
          </a:p>
          <a:p>
            <a:endParaRPr lang="en-US" dirty="0"/>
          </a:p>
        </p:txBody>
      </p:sp>
      <p:sp>
        <p:nvSpPr>
          <p:cNvPr id="4" name="Slide Number Placeholder 3"/>
          <p:cNvSpPr>
            <a:spLocks noGrp="1"/>
          </p:cNvSpPr>
          <p:nvPr>
            <p:ph type="sldNum" sz="quarter" idx="10"/>
          </p:nvPr>
        </p:nvSpPr>
        <p:spPr/>
        <p:txBody>
          <a:bodyPr/>
          <a:lstStyle/>
          <a:p>
            <a:fld id="{038EA237-A359-4CC0-951A-F3A14D13DA26}" type="slidenum">
              <a:rPr lang="en-US" smtClean="0"/>
              <a:t>1</a:t>
            </a:fld>
            <a:endParaRPr lang="en-US"/>
          </a:p>
        </p:txBody>
      </p:sp>
    </p:spTree>
    <p:extLst>
      <p:ext uri="{BB962C8B-B14F-4D97-AF65-F5344CB8AC3E}">
        <p14:creationId xmlns:p14="http://schemas.microsoft.com/office/powerpoint/2010/main" val="2115138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0b7282084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0b7282084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91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10bb4914468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10bb4914468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5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10bb4914468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10bb4914468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8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FONT NYA CALIBRI</a:t>
            </a:r>
            <a:endParaRPr/>
          </a:p>
        </p:txBody>
      </p:sp>
    </p:spTree>
    <p:extLst>
      <p:ext uri="{BB962C8B-B14F-4D97-AF65-F5344CB8AC3E}">
        <p14:creationId xmlns:p14="http://schemas.microsoft.com/office/powerpoint/2010/main" val="165300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bb49144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bb49144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84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082596ee1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082596ee1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13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0bb491446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10bb491446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83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0b7282084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0b7282084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933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082596ee1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082596ee1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69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082596ee1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082596ee1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20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0bb491446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10bb491446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7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9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52828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276739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395792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550FB-E1D1-6EED-9D3A-55FAAE9ABE5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B52AD586-039C-FC44-049A-AE5503A86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A3E39AD4-9347-F66A-1F0E-9C8EBDA44D0F}"/>
              </a:ext>
            </a:extLst>
          </p:cNvPr>
          <p:cNvSpPr>
            <a:spLocks noGrp="1"/>
          </p:cNvSpPr>
          <p:nvPr>
            <p:ph type="dt" sz="half" idx="10"/>
          </p:nvPr>
        </p:nvSpPr>
        <p:spPr/>
        <p:txBody>
          <a:bodyPr/>
          <a:lstStyle/>
          <a:p>
            <a:fld id="{9495213A-4ED7-47A6-A565-1B82D2F9D783}" type="datetimeFigureOut">
              <a:rPr lang="en-ID" smtClean="0"/>
              <a:t>6/10/2022</a:t>
            </a:fld>
            <a:endParaRPr lang="en-ID"/>
          </a:p>
        </p:txBody>
      </p:sp>
      <p:sp>
        <p:nvSpPr>
          <p:cNvPr id="5" name="Footer Placeholder 4">
            <a:extLst>
              <a:ext uri="{FF2B5EF4-FFF2-40B4-BE49-F238E27FC236}">
                <a16:creationId xmlns:a16="http://schemas.microsoft.com/office/drawing/2014/main" xmlns="" id="{979D4DF8-1FCE-A408-1E82-DC3C4444C14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3741B17C-D084-9901-5B62-1AC9FEFE57E9}"/>
              </a:ext>
            </a:extLst>
          </p:cNvPr>
          <p:cNvSpPr>
            <a:spLocks noGrp="1"/>
          </p:cNvSpPr>
          <p:nvPr>
            <p:ph type="sldNum" sz="quarter" idx="12"/>
          </p:nvPr>
        </p:nvSpPr>
        <p:spPr/>
        <p:txBody>
          <a:bodyPr/>
          <a:lstStyle/>
          <a:p>
            <a:fld id="{5DB3D877-703A-458F-8A92-9E00601063FC}" type="slidenum">
              <a:rPr lang="en-ID" smtClean="0"/>
              <a:t>‹#›</a:t>
            </a:fld>
            <a:endParaRPr lang="en-ID"/>
          </a:p>
        </p:txBody>
      </p:sp>
    </p:spTree>
    <p:extLst>
      <p:ext uri="{BB962C8B-B14F-4D97-AF65-F5344CB8AC3E}">
        <p14:creationId xmlns:p14="http://schemas.microsoft.com/office/powerpoint/2010/main" val="91271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73251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103087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386"/>
        <p:cNvGrpSpPr/>
        <p:nvPr/>
      </p:nvGrpSpPr>
      <p:grpSpPr>
        <a:xfrm>
          <a:off x="0" y="0"/>
          <a:ext cx="0" cy="0"/>
          <a:chOff x="0" y="0"/>
          <a:chExt cx="0" cy="0"/>
        </a:xfrm>
      </p:grpSpPr>
    </p:spTree>
    <p:extLst>
      <p:ext uri="{BB962C8B-B14F-4D97-AF65-F5344CB8AC3E}">
        <p14:creationId xmlns:p14="http://schemas.microsoft.com/office/powerpoint/2010/main" val="135151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userDrawn="1">
  <p:cSld name="Caption">
    <p:spTree>
      <p:nvGrpSpPr>
        <p:cNvPr id="1" name="Shape 206"/>
        <p:cNvGrpSpPr/>
        <p:nvPr/>
      </p:nvGrpSpPr>
      <p:grpSpPr>
        <a:xfrm>
          <a:off x="0" y="0"/>
          <a:ext cx="0" cy="0"/>
          <a:chOff x="0" y="0"/>
          <a:chExt cx="0" cy="0"/>
        </a:xfrm>
      </p:grpSpPr>
    </p:spTree>
    <p:extLst>
      <p:ext uri="{BB962C8B-B14F-4D97-AF65-F5344CB8AC3E}">
        <p14:creationId xmlns:p14="http://schemas.microsoft.com/office/powerpoint/2010/main" val="1314840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79"/>
        <p:cNvGrpSpPr/>
        <p:nvPr/>
      </p:nvGrpSpPr>
      <p:grpSpPr>
        <a:xfrm>
          <a:off x="0" y="0"/>
          <a:ext cx="0" cy="0"/>
          <a:chOff x="0" y="0"/>
          <a:chExt cx="0" cy="0"/>
        </a:xfrm>
      </p:grpSpPr>
    </p:spTree>
    <p:extLst>
      <p:ext uri="{BB962C8B-B14F-4D97-AF65-F5344CB8AC3E}">
        <p14:creationId xmlns:p14="http://schemas.microsoft.com/office/powerpoint/2010/main" val="67260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73"/>
        <p:cNvGrpSpPr/>
        <p:nvPr/>
      </p:nvGrpSpPr>
      <p:grpSpPr>
        <a:xfrm>
          <a:off x="0" y="0"/>
          <a:ext cx="0" cy="0"/>
          <a:chOff x="0" y="0"/>
          <a:chExt cx="0" cy="0"/>
        </a:xfrm>
      </p:grpSpPr>
      <p:pic>
        <p:nvPicPr>
          <p:cNvPr id="474" name="Google Shape;474;p20"/>
          <p:cNvPicPr preferRelativeResize="0"/>
          <p:nvPr/>
        </p:nvPicPr>
        <p:blipFill rotWithShape="1">
          <a:blip r:embed="rId2">
            <a:alphaModFix/>
          </a:blip>
          <a:srcRect/>
          <a:stretch/>
        </p:blipFill>
        <p:spPr>
          <a:xfrm flipH="1">
            <a:off x="0" y="-6294"/>
            <a:ext cx="9144000" cy="5156088"/>
          </a:xfrm>
          <a:prstGeom prst="rect">
            <a:avLst/>
          </a:prstGeom>
          <a:noFill/>
          <a:ln>
            <a:noFill/>
          </a:ln>
        </p:spPr>
      </p:pic>
      <p:sp>
        <p:nvSpPr>
          <p:cNvPr id="475" name="Google Shape;475;p20"/>
          <p:cNvSpPr txBox="1">
            <a:spLocks noGrp="1"/>
          </p:cNvSpPr>
          <p:nvPr>
            <p:ph type="title"/>
          </p:nvPr>
        </p:nvSpPr>
        <p:spPr>
          <a:xfrm flipH="1">
            <a:off x="4876163" y="1697816"/>
            <a:ext cx="2715000" cy="1230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476" name="Google Shape;476;p20"/>
          <p:cNvSpPr txBox="1">
            <a:spLocks noGrp="1"/>
          </p:cNvSpPr>
          <p:nvPr>
            <p:ph type="subTitle" idx="1"/>
          </p:nvPr>
        </p:nvSpPr>
        <p:spPr>
          <a:xfrm flipH="1">
            <a:off x="4876138" y="2774363"/>
            <a:ext cx="3466800" cy="862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477" name="Google Shape;477;p20"/>
          <p:cNvGrpSpPr/>
          <p:nvPr/>
        </p:nvGrpSpPr>
        <p:grpSpPr>
          <a:xfrm rot="10800000" flipH="1">
            <a:off x="324243" y="146093"/>
            <a:ext cx="8495525" cy="2247967"/>
            <a:chOff x="245800" y="1896900"/>
            <a:chExt cx="7086100" cy="1875025"/>
          </a:xfrm>
        </p:grpSpPr>
        <p:sp>
          <p:nvSpPr>
            <p:cNvPr id="478" name="Google Shape;478;p2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20"/>
          <p:cNvGrpSpPr/>
          <p:nvPr/>
        </p:nvGrpSpPr>
        <p:grpSpPr>
          <a:xfrm flipH="1">
            <a:off x="324243" y="2743143"/>
            <a:ext cx="8495525" cy="2247967"/>
            <a:chOff x="245800" y="1896900"/>
            <a:chExt cx="7086100" cy="1875025"/>
          </a:xfrm>
        </p:grpSpPr>
        <p:sp>
          <p:nvSpPr>
            <p:cNvPr id="487" name="Google Shape;487;p2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5" name="Google Shape;495;p20"/>
          <p:cNvPicPr preferRelativeResize="0"/>
          <p:nvPr/>
        </p:nvPicPr>
        <p:blipFill>
          <a:blip r:embed="rId3">
            <a:alphaModFix/>
          </a:blip>
          <a:stretch>
            <a:fillRect/>
          </a:stretch>
        </p:blipFill>
        <p:spPr>
          <a:xfrm rot="1080352">
            <a:off x="555150" y="646275"/>
            <a:ext cx="1074100" cy="2008249"/>
          </a:xfrm>
          <a:prstGeom prst="rect">
            <a:avLst/>
          </a:prstGeom>
          <a:noFill/>
          <a:ln>
            <a:noFill/>
          </a:ln>
        </p:spPr>
      </p:pic>
      <p:pic>
        <p:nvPicPr>
          <p:cNvPr id="496" name="Google Shape;496;p20"/>
          <p:cNvPicPr preferRelativeResize="0"/>
          <p:nvPr/>
        </p:nvPicPr>
        <p:blipFill>
          <a:blip r:embed="rId4">
            <a:alphaModFix/>
          </a:blip>
          <a:stretch>
            <a:fillRect/>
          </a:stretch>
        </p:blipFill>
        <p:spPr>
          <a:xfrm rot="-977882">
            <a:off x="7957649" y="421762"/>
            <a:ext cx="1313251" cy="2247950"/>
          </a:xfrm>
          <a:prstGeom prst="rect">
            <a:avLst/>
          </a:prstGeom>
          <a:noFill/>
          <a:ln>
            <a:noFill/>
          </a:ln>
        </p:spPr>
      </p:pic>
    </p:spTree>
    <p:extLst>
      <p:ext uri="{BB962C8B-B14F-4D97-AF65-F5344CB8AC3E}">
        <p14:creationId xmlns:p14="http://schemas.microsoft.com/office/powerpoint/2010/main" val="20798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78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78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72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408518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253027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393316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321778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8610031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25894"/>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62269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83"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2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29.png"/><Relationship Id="rId5" Type="http://schemas.microsoft.com/office/2007/relationships/hdphoto" Target="../media/hdphoto3.wdp"/><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31.png"/><Relationship Id="rId5" Type="http://schemas.microsoft.com/office/2007/relationships/hdphoto" Target="../media/hdphoto4.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6.jpg"/><Relationship Id="rId5" Type="http://schemas.openxmlformats.org/officeDocument/2006/relationships/image" Target="../media/image17.pn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cxnSp>
        <p:nvCxnSpPr>
          <p:cNvPr id="9" name="直線コネクタ 9"/>
          <p:cNvCxnSpPr/>
          <p:nvPr/>
        </p:nvCxnSpPr>
        <p:spPr>
          <a:xfrm>
            <a:off x="3810025" y="2876550"/>
            <a:ext cx="4495775" cy="0"/>
          </a:xfrm>
          <a:prstGeom prst="line">
            <a:avLst/>
          </a:prstGeom>
          <a:noFill/>
          <a:ln w="28575" cap="flat" cmpd="sng" algn="ctr">
            <a:solidFill>
              <a:schemeClr val="tx1">
                <a:lumMod val="65000"/>
                <a:lumOff val="35000"/>
              </a:schemeClr>
            </a:solidFill>
            <a:prstDash val="solid"/>
            <a:headEnd type="oval"/>
            <a:tailEnd type="oval"/>
          </a:ln>
          <a:effectLst/>
        </p:spPr>
      </p:cxnSp>
      <p:sp>
        <p:nvSpPr>
          <p:cNvPr id="10" name="タイトル 1"/>
          <p:cNvSpPr txBox="1">
            <a:spLocks/>
          </p:cNvSpPr>
          <p:nvPr/>
        </p:nvSpPr>
        <p:spPr>
          <a:xfrm>
            <a:off x="3520978" y="1194343"/>
            <a:ext cx="5073868" cy="469019"/>
          </a:xfrm>
          <a:prstGeom prst="rect">
            <a:avLst/>
          </a:prstGeom>
        </p:spPr>
        <p:txBody>
          <a:bodyPr lIns="68580" tIns="34290" rIns="68580" bIns="34290" anchor="b"/>
          <a:lstStyle>
            <a:lvl1pPr algn="ctr" defTabSz="914400" rtl="0" eaLnBrk="1" latinLnBrk="0" hangingPunct="1">
              <a:spcBef>
                <a:spcPct val="0"/>
              </a:spcBef>
              <a:buNone/>
              <a:defRPr sz="9600" kern="1200" spc="1500" baseline="0">
                <a:solidFill>
                  <a:schemeClr val="tx1"/>
                </a:solidFill>
                <a:latin typeface="+mj-lt"/>
                <a:ea typeface="+mj-ea"/>
                <a:cs typeface="+mj-cs"/>
              </a:defRPr>
            </a:lvl1pPr>
          </a:lstStyle>
          <a:p>
            <a:pPr defTabSz="1632713">
              <a:defRPr/>
            </a:pPr>
            <a:r>
              <a:rPr kumimoji="1" lang="en-US" altLang="ja-JP" sz="3200" b="1" spc="0" dirty="0">
                <a:solidFill>
                  <a:schemeClr val="tx1">
                    <a:lumMod val="65000"/>
                    <a:lumOff val="35000"/>
                  </a:schemeClr>
                </a:solidFill>
                <a:latin typeface="Arial" pitchFamily="34" charset="0"/>
                <a:cs typeface="Arial" pitchFamily="34" charset="0"/>
              </a:rPr>
              <a:t>MEDIA MENGAJAR</a:t>
            </a:r>
            <a:endParaRPr kumimoji="1" lang="ja-JP" altLang="en-US" sz="3200" b="1" spc="0" dirty="0">
              <a:solidFill>
                <a:schemeClr val="tx1">
                  <a:lumMod val="65000"/>
                  <a:lumOff val="35000"/>
                </a:schemeClr>
              </a:solidFill>
              <a:latin typeface="Arial" pitchFamily="34" charset="0"/>
              <a:cs typeface="Arial" pitchFamily="34" charset="0"/>
            </a:endParaRPr>
          </a:p>
        </p:txBody>
      </p:sp>
      <p:sp>
        <p:nvSpPr>
          <p:cNvPr id="11" name="Rectangle 10"/>
          <p:cNvSpPr/>
          <p:nvPr/>
        </p:nvSpPr>
        <p:spPr>
          <a:xfrm>
            <a:off x="5091781" y="2977351"/>
            <a:ext cx="1932260" cy="315471"/>
          </a:xfrm>
          <a:prstGeom prst="rect">
            <a:avLst/>
          </a:prstGeom>
        </p:spPr>
        <p:txBody>
          <a:bodyPr wrap="none" lIns="68580" tIns="34290" rIns="68580" bIns="34290">
            <a:spAutoFit/>
          </a:bodyPr>
          <a:lstStyle/>
          <a:p>
            <a:pPr algn="ctr"/>
            <a:r>
              <a:rPr lang="en-US" sz="1600" b="1" dirty="0">
                <a:solidFill>
                  <a:schemeClr val="tx1">
                    <a:lumMod val="65000"/>
                    <a:lumOff val="35000"/>
                  </a:schemeClr>
                </a:solidFill>
              </a:rPr>
              <a:t>UNTUK SMA KELAS X</a:t>
            </a:r>
            <a:endParaRPr lang="id-ID" sz="1600" b="1" dirty="0">
              <a:solidFill>
                <a:schemeClr val="tx1">
                  <a:lumMod val="65000"/>
                  <a:lumOff val="35000"/>
                </a:schemeClr>
              </a:solidFill>
            </a:endParaRPr>
          </a:p>
        </p:txBody>
      </p:sp>
      <p:sp>
        <p:nvSpPr>
          <p:cNvPr id="13" name="Cube 12"/>
          <p:cNvSpPr/>
          <p:nvPr/>
        </p:nvSpPr>
        <p:spPr>
          <a:xfrm>
            <a:off x="1251549" y="895350"/>
            <a:ext cx="2269429" cy="3200401"/>
          </a:xfrm>
          <a:prstGeom prst="cube">
            <a:avLst>
              <a:gd name="adj" fmla="val 3711"/>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11"/>
          <p:cNvSpPr txBox="1">
            <a:spLocks/>
          </p:cNvSpPr>
          <p:nvPr/>
        </p:nvSpPr>
        <p:spPr>
          <a:xfrm>
            <a:off x="3810025" y="1745712"/>
            <a:ext cx="4495775" cy="718215"/>
          </a:xfrm>
          <a:prstGeom prst="rect">
            <a:avLst/>
          </a:prstGeom>
        </p:spPr>
        <p:txBody>
          <a:bodyPr anchor="t">
            <a:noAutofit/>
          </a:bodyPr>
          <a:lstStyle>
            <a:lvl1pPr marL="342900" indent="-342900" algn="ctr" defTabSz="914400" rtl="0" eaLnBrk="1" latinLnBrk="0" hangingPunct="1">
              <a:spcBef>
                <a:spcPct val="20000"/>
              </a:spcBef>
              <a:buFont typeface="Arial" pitchFamily="34" charset="0"/>
              <a:buChar char="•"/>
              <a:defRPr sz="4000" kern="1200" spc="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3200" b="1" dirty="0" err="1">
                <a:solidFill>
                  <a:srgbClr val="C32F3C"/>
                </a:solidFill>
                <a:cs typeface="Arial" pitchFamily="34" charset="0"/>
              </a:rPr>
              <a:t>Pendidikan</a:t>
            </a:r>
            <a:r>
              <a:rPr lang="en-US" sz="3200" b="1" dirty="0">
                <a:solidFill>
                  <a:srgbClr val="C32F3C"/>
                </a:solidFill>
                <a:cs typeface="Arial" pitchFamily="34" charset="0"/>
              </a:rPr>
              <a:t> Agama Islam </a:t>
            </a:r>
            <a:r>
              <a:rPr lang="en-US" sz="3200" b="1" dirty="0" err="1">
                <a:solidFill>
                  <a:srgbClr val="C32F3C"/>
                </a:solidFill>
                <a:cs typeface="Arial" pitchFamily="34" charset="0"/>
              </a:rPr>
              <a:t>dan</a:t>
            </a:r>
            <a:r>
              <a:rPr lang="en-US" sz="3200" b="1" dirty="0">
                <a:solidFill>
                  <a:srgbClr val="C32F3C"/>
                </a:solidFill>
                <a:cs typeface="Arial" pitchFamily="34" charset="0"/>
              </a:rPr>
              <a:t> Budi </a:t>
            </a:r>
            <a:r>
              <a:rPr lang="en-US" sz="3200" b="1" dirty="0" err="1">
                <a:solidFill>
                  <a:srgbClr val="C32F3C"/>
                </a:solidFill>
                <a:cs typeface="Arial" pitchFamily="34" charset="0"/>
              </a:rPr>
              <a:t>Pekerti</a:t>
            </a:r>
            <a:endParaRPr lang="en-US" sz="3200" b="1" dirty="0">
              <a:solidFill>
                <a:srgbClr val="C32F3C"/>
              </a:solidFill>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514" y="1025660"/>
            <a:ext cx="2159106" cy="3070091"/>
          </a:xfrm>
          <a:prstGeom prst="rect">
            <a:avLst/>
          </a:prstGeom>
        </p:spPr>
      </p:pic>
    </p:spTree>
    <p:extLst>
      <p:ext uri="{BB962C8B-B14F-4D97-AF65-F5344CB8AC3E}">
        <p14:creationId xmlns:p14="http://schemas.microsoft.com/office/powerpoint/2010/main" val="57271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6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000"/>
                                        <p:tgtEl>
                                          <p:spTgt spid="9"/>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2" name="Title 1">
            <a:extLst>
              <a:ext uri="{FF2B5EF4-FFF2-40B4-BE49-F238E27FC236}">
                <a16:creationId xmlns:a16="http://schemas.microsoft.com/office/drawing/2014/main" xmlns="" id="{91DE5991-21E7-C2AF-96EF-1EA454F6C6C1}"/>
              </a:ext>
            </a:extLst>
          </p:cNvPr>
          <p:cNvSpPr txBox="1">
            <a:spLocks/>
          </p:cNvSpPr>
          <p:nvPr/>
        </p:nvSpPr>
        <p:spPr>
          <a:xfrm>
            <a:off x="371475" y="150597"/>
            <a:ext cx="5654419" cy="489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u="sng" spc="300" dirty="0" err="1">
                <a:solidFill>
                  <a:srgbClr val="C00000"/>
                </a:solidFill>
              </a:rPr>
              <a:t>Kompetisi</a:t>
            </a:r>
            <a:r>
              <a:rPr lang="en-US" sz="2800" b="1" u="sng" spc="300" dirty="0">
                <a:solidFill>
                  <a:srgbClr val="C00000"/>
                </a:solidFill>
              </a:rPr>
              <a:t> </a:t>
            </a:r>
            <a:r>
              <a:rPr lang="en-US" sz="2800" b="1" u="sng" spc="300" dirty="0" err="1">
                <a:solidFill>
                  <a:srgbClr val="C00000"/>
                </a:solidFill>
              </a:rPr>
              <a:t>dalam</a:t>
            </a:r>
            <a:r>
              <a:rPr lang="en-US" sz="2800" b="1" u="sng" spc="300" dirty="0">
                <a:solidFill>
                  <a:srgbClr val="C00000"/>
                </a:solidFill>
              </a:rPr>
              <a:t> </a:t>
            </a:r>
            <a:r>
              <a:rPr lang="en-US" sz="2800" b="1" u="sng" spc="300" dirty="0" err="1">
                <a:solidFill>
                  <a:srgbClr val="C00000"/>
                </a:solidFill>
              </a:rPr>
              <a:t>Kebaikan</a:t>
            </a:r>
            <a:endParaRPr lang="en-ID" sz="2800" b="1" u="sng" spc="300" dirty="0">
              <a:solidFill>
                <a:srgbClr val="C00000"/>
              </a:solidFill>
            </a:endParaRPr>
          </a:p>
        </p:txBody>
      </p:sp>
      <p:sp>
        <p:nvSpPr>
          <p:cNvPr id="3" name="Rectangle 2"/>
          <p:cNvSpPr/>
          <p:nvPr/>
        </p:nvSpPr>
        <p:spPr>
          <a:xfrm>
            <a:off x="381000" y="989171"/>
            <a:ext cx="4572000" cy="707886"/>
          </a:xfrm>
          <a:prstGeom prst="rect">
            <a:avLst/>
          </a:prstGeom>
        </p:spPr>
        <p:txBody>
          <a:bodyPr>
            <a:spAutoFit/>
          </a:bodyPr>
          <a:lstStyle/>
          <a:p>
            <a:r>
              <a:rPr lang="en-US" sz="2000" b="1" dirty="0"/>
              <a:t>Hal-</a:t>
            </a:r>
            <a:r>
              <a:rPr lang="en-US" sz="2000" b="1" dirty="0" err="1"/>
              <a:t>hal</a:t>
            </a:r>
            <a:r>
              <a:rPr lang="en-US" sz="2000" b="1" dirty="0"/>
              <a:t> yang </a:t>
            </a:r>
            <a:r>
              <a:rPr lang="en-US" sz="2000" b="1" dirty="0" err="1"/>
              <a:t>harus</a:t>
            </a:r>
            <a:r>
              <a:rPr lang="en-US" sz="2000" b="1" dirty="0"/>
              <a:t> </a:t>
            </a:r>
            <a:r>
              <a:rPr lang="en-US" sz="2000" b="1" dirty="0" err="1"/>
              <a:t>diperhatikan</a:t>
            </a:r>
            <a:r>
              <a:rPr lang="en-US" sz="2000" b="1" dirty="0"/>
              <a:t/>
            </a:r>
            <a:br>
              <a:rPr lang="en-US" sz="2000" b="1" dirty="0"/>
            </a:br>
            <a:r>
              <a:rPr lang="en-US" sz="2000" b="1" dirty="0" err="1"/>
              <a:t>dalam</a:t>
            </a:r>
            <a:r>
              <a:rPr lang="en-US" sz="2000" b="1" dirty="0"/>
              <a:t> </a:t>
            </a:r>
            <a:r>
              <a:rPr lang="en-US" sz="2000" b="1" dirty="0" err="1"/>
              <a:t>berkopetisi</a:t>
            </a:r>
            <a:r>
              <a:rPr lang="en-US" sz="2000" b="1" dirty="0"/>
              <a:t> </a:t>
            </a:r>
            <a:r>
              <a:rPr lang="en-US" sz="2000" b="1" dirty="0" err="1"/>
              <a:t>dalam</a:t>
            </a:r>
            <a:r>
              <a:rPr lang="en-US" sz="2000" b="1" dirty="0"/>
              <a:t> </a:t>
            </a:r>
            <a:r>
              <a:rPr lang="en-US" sz="2000" b="1" dirty="0" err="1"/>
              <a:t>kebaikan</a:t>
            </a:r>
            <a:r>
              <a:rPr lang="en-US" sz="2000" b="1" dirty="0"/>
              <a:t> </a:t>
            </a:r>
            <a:endParaRPr lang="en-ID" sz="2000" b="1" dirty="0"/>
          </a:p>
        </p:txBody>
      </p:sp>
      <p:sp>
        <p:nvSpPr>
          <p:cNvPr id="4" name="Rectangle 3"/>
          <p:cNvSpPr/>
          <p:nvPr/>
        </p:nvSpPr>
        <p:spPr>
          <a:xfrm>
            <a:off x="4267200" y="742950"/>
            <a:ext cx="4419600" cy="1200329"/>
          </a:xfrm>
          <a:prstGeom prst="rect">
            <a:avLst/>
          </a:prstGeom>
        </p:spPr>
        <p:txBody>
          <a:bodyPr wrap="square">
            <a:spAutoFit/>
          </a:bodyPr>
          <a:lstStyle/>
          <a:p>
            <a:pPr marL="342900" indent="-342900">
              <a:buFont typeface="Wingdings" panose="05000000000000000000" pitchFamily="2" charset="2"/>
              <a:buChar char="§"/>
            </a:pPr>
            <a:r>
              <a:rPr lang="en-US" dirty="0" err="1">
                <a:latin typeface="+mj-lt"/>
              </a:rPr>
              <a:t>Memegang</a:t>
            </a:r>
            <a:r>
              <a:rPr lang="en-US" dirty="0">
                <a:latin typeface="+mj-lt"/>
              </a:rPr>
              <a:t> </a:t>
            </a:r>
            <a:r>
              <a:rPr lang="en-US" dirty="0" err="1">
                <a:latin typeface="+mj-lt"/>
              </a:rPr>
              <a:t>teguh</a:t>
            </a:r>
            <a:r>
              <a:rPr lang="en-US" dirty="0">
                <a:latin typeface="+mj-lt"/>
              </a:rPr>
              <a:t> </a:t>
            </a:r>
            <a:r>
              <a:rPr lang="en-US" dirty="0" err="1">
                <a:latin typeface="+mj-lt"/>
              </a:rPr>
              <a:t>syariat</a:t>
            </a:r>
            <a:r>
              <a:rPr lang="en-US" dirty="0">
                <a:latin typeface="+mj-lt"/>
              </a:rPr>
              <a:t> Islam.</a:t>
            </a:r>
          </a:p>
          <a:p>
            <a:pPr marL="342900" indent="-342900">
              <a:buFont typeface="Wingdings" panose="05000000000000000000" pitchFamily="2" charset="2"/>
              <a:buChar char="§"/>
            </a:pPr>
            <a:r>
              <a:rPr lang="en-US" dirty="0" err="1">
                <a:latin typeface="+mj-lt"/>
              </a:rPr>
              <a:t>Dilakukan</a:t>
            </a:r>
            <a:r>
              <a:rPr lang="en-US" dirty="0">
                <a:latin typeface="+mj-lt"/>
              </a:rPr>
              <a:t> </a:t>
            </a:r>
            <a:r>
              <a:rPr lang="en-US" dirty="0" err="1">
                <a:latin typeface="+mj-lt"/>
              </a:rPr>
              <a:t>dengan</a:t>
            </a:r>
            <a:r>
              <a:rPr lang="en-US" dirty="0">
                <a:latin typeface="+mj-lt"/>
              </a:rPr>
              <a:t> </a:t>
            </a:r>
            <a:r>
              <a:rPr lang="en-US" dirty="0" err="1">
                <a:latin typeface="+mj-lt"/>
              </a:rPr>
              <a:t>ikhlas</a:t>
            </a:r>
            <a:r>
              <a:rPr lang="en-US" dirty="0">
                <a:latin typeface="+mj-lt"/>
              </a:rPr>
              <a:t> </a:t>
            </a:r>
            <a:r>
              <a:rPr lang="en-US" dirty="0" err="1">
                <a:latin typeface="+mj-lt"/>
              </a:rPr>
              <a:t>hanya</a:t>
            </a:r>
            <a:r>
              <a:rPr lang="en-US" dirty="0">
                <a:latin typeface="+mj-lt"/>
              </a:rPr>
              <a:t> </a:t>
            </a:r>
            <a:r>
              <a:rPr lang="en-US" dirty="0" err="1">
                <a:latin typeface="+mj-lt"/>
              </a:rPr>
              <a:t>mengharapkan</a:t>
            </a:r>
            <a:r>
              <a:rPr lang="en-US" dirty="0">
                <a:latin typeface="+mj-lt"/>
              </a:rPr>
              <a:t> </a:t>
            </a:r>
            <a:r>
              <a:rPr lang="en-US" dirty="0" err="1">
                <a:latin typeface="+mj-lt"/>
              </a:rPr>
              <a:t>rida</a:t>
            </a:r>
            <a:r>
              <a:rPr lang="en-US" dirty="0">
                <a:latin typeface="+mj-lt"/>
              </a:rPr>
              <a:t> Allah </a:t>
            </a:r>
            <a:r>
              <a:rPr lang="en-US" dirty="0" err="1">
                <a:latin typeface="+mj-lt"/>
              </a:rPr>
              <a:t>Swt</a:t>
            </a:r>
            <a:r>
              <a:rPr lang="en-US" dirty="0">
                <a:latin typeface="+mj-lt"/>
              </a:rPr>
              <a:t>.</a:t>
            </a:r>
          </a:p>
          <a:p>
            <a:pPr marL="342900" indent="-342900">
              <a:buFont typeface="Wingdings" panose="05000000000000000000" pitchFamily="2" charset="2"/>
              <a:buChar char="§"/>
            </a:pPr>
            <a:r>
              <a:rPr lang="en-US" dirty="0" err="1">
                <a:latin typeface="+mj-lt"/>
              </a:rPr>
              <a:t>Tidak</a:t>
            </a:r>
            <a:r>
              <a:rPr lang="en-US" dirty="0">
                <a:latin typeface="+mj-lt"/>
              </a:rPr>
              <a:t> </a:t>
            </a:r>
            <a:r>
              <a:rPr lang="en-US" dirty="0" err="1">
                <a:latin typeface="+mj-lt"/>
              </a:rPr>
              <a:t>boleh</a:t>
            </a:r>
            <a:r>
              <a:rPr lang="en-US" dirty="0">
                <a:latin typeface="+mj-lt"/>
              </a:rPr>
              <a:t> </a:t>
            </a:r>
            <a:r>
              <a:rPr lang="en-US" dirty="0" err="1">
                <a:latin typeface="+mj-lt"/>
              </a:rPr>
              <a:t>menunda</a:t>
            </a:r>
            <a:r>
              <a:rPr lang="en-US" dirty="0">
                <a:latin typeface="+mj-lt"/>
              </a:rPr>
              <a:t> </a:t>
            </a:r>
            <a:r>
              <a:rPr lang="en-US" dirty="0" err="1">
                <a:latin typeface="+mj-lt"/>
              </a:rPr>
              <a:t>kebaikan</a:t>
            </a:r>
            <a:r>
              <a:rPr lang="en-US" dirty="0">
                <a:latin typeface="+mj-lt"/>
              </a:rPr>
              <a:t>. </a:t>
            </a:r>
            <a:endParaRPr lang="en-ID" dirty="0">
              <a:latin typeface="+mj-lt"/>
            </a:endParaRPr>
          </a:p>
        </p:txBody>
      </p:sp>
      <p:sp>
        <p:nvSpPr>
          <p:cNvPr id="5" name="Rectangle 4"/>
          <p:cNvSpPr/>
          <p:nvPr/>
        </p:nvSpPr>
        <p:spPr>
          <a:xfrm>
            <a:off x="1066800" y="2636281"/>
            <a:ext cx="2628900" cy="646331"/>
          </a:xfrm>
          <a:prstGeom prst="rect">
            <a:avLst/>
          </a:prstGeom>
        </p:spPr>
        <p:txBody>
          <a:bodyPr wrap="square">
            <a:spAutoFit/>
          </a:bodyPr>
          <a:lstStyle/>
          <a:p>
            <a:pPr algn="ctr"/>
            <a:r>
              <a:rPr lang="en-US" b="1" dirty="0" err="1"/>
              <a:t>Manfaat</a:t>
            </a:r>
            <a:r>
              <a:rPr lang="en-US" b="1" dirty="0"/>
              <a:t> </a:t>
            </a:r>
            <a:r>
              <a:rPr lang="en-US" b="1" dirty="0" err="1"/>
              <a:t>berkompetisi</a:t>
            </a:r>
            <a:r>
              <a:rPr lang="en-US" b="1" dirty="0"/>
              <a:t> </a:t>
            </a:r>
            <a:r>
              <a:rPr lang="en-US" b="1" dirty="0" err="1"/>
              <a:t>dalam</a:t>
            </a:r>
            <a:r>
              <a:rPr lang="en-US" b="1" dirty="0"/>
              <a:t> </a:t>
            </a:r>
            <a:r>
              <a:rPr lang="en-US" b="1" dirty="0" err="1"/>
              <a:t>kebaikan</a:t>
            </a:r>
            <a:r>
              <a:rPr lang="en-US" b="1" dirty="0"/>
              <a:t> </a:t>
            </a:r>
            <a:endParaRPr lang="en-ID" b="1" dirty="0"/>
          </a:p>
        </p:txBody>
      </p:sp>
      <p:sp>
        <p:nvSpPr>
          <p:cNvPr id="6" name="Rectangle 5"/>
          <p:cNvSpPr/>
          <p:nvPr/>
        </p:nvSpPr>
        <p:spPr>
          <a:xfrm>
            <a:off x="4267200" y="2266950"/>
            <a:ext cx="4572000" cy="2031325"/>
          </a:xfrm>
          <a:prstGeom prst="rect">
            <a:avLst/>
          </a:prstGeom>
        </p:spPr>
        <p:txBody>
          <a:bodyPr>
            <a:spAutoFit/>
          </a:bodyPr>
          <a:lstStyle/>
          <a:p>
            <a:pPr marL="285750" indent="-285750">
              <a:buFont typeface="Wingdings" panose="05000000000000000000" pitchFamily="2" charset="2"/>
              <a:buChar char="§"/>
            </a:pPr>
            <a:r>
              <a:rPr lang="en-US" dirty="0" err="1">
                <a:latin typeface="+mj-lt"/>
              </a:rPr>
              <a:t>Menjadikan</a:t>
            </a:r>
            <a:r>
              <a:rPr lang="en-US" dirty="0">
                <a:latin typeface="+mj-lt"/>
              </a:rPr>
              <a:t> </a:t>
            </a:r>
            <a:r>
              <a:rPr lang="en-US" dirty="0" err="1">
                <a:latin typeface="+mj-lt"/>
              </a:rPr>
              <a:t>waktu</a:t>
            </a:r>
            <a:r>
              <a:rPr lang="en-US" dirty="0">
                <a:latin typeface="+mj-lt"/>
              </a:rPr>
              <a:t> </a:t>
            </a:r>
            <a:r>
              <a:rPr lang="en-US" dirty="0" err="1">
                <a:latin typeface="+mj-lt"/>
              </a:rPr>
              <a:t>lebih</a:t>
            </a:r>
            <a:r>
              <a:rPr lang="en-US" dirty="0">
                <a:latin typeface="+mj-lt"/>
              </a:rPr>
              <a:t> </a:t>
            </a:r>
            <a:r>
              <a:rPr lang="en-US" dirty="0" err="1">
                <a:latin typeface="+mj-lt"/>
              </a:rPr>
              <a:t>bermanfaat</a:t>
            </a:r>
            <a:r>
              <a:rPr lang="en-US" dirty="0">
                <a:latin typeface="+mj-lt"/>
              </a:rPr>
              <a:t> </a:t>
            </a:r>
            <a:r>
              <a:rPr lang="en-US" dirty="0" err="1">
                <a:latin typeface="+mj-lt"/>
              </a:rPr>
              <a:t>dan</a:t>
            </a:r>
            <a:r>
              <a:rPr lang="en-US" dirty="0">
                <a:latin typeface="+mj-lt"/>
              </a:rPr>
              <a:t> </a:t>
            </a:r>
            <a:r>
              <a:rPr lang="en-US" dirty="0" err="1">
                <a:latin typeface="+mj-lt"/>
              </a:rPr>
              <a:t>energi</a:t>
            </a:r>
            <a:r>
              <a:rPr lang="en-US" dirty="0">
                <a:latin typeface="+mj-lt"/>
              </a:rPr>
              <a:t> </a:t>
            </a:r>
            <a:r>
              <a:rPr lang="en-US" dirty="0" err="1">
                <a:latin typeface="+mj-lt"/>
              </a:rPr>
              <a:t>tersalurkan</a:t>
            </a:r>
            <a:r>
              <a:rPr lang="en-US" dirty="0">
                <a:latin typeface="+mj-lt"/>
              </a:rPr>
              <a:t> </a:t>
            </a:r>
            <a:r>
              <a:rPr lang="en-US" dirty="0" err="1">
                <a:latin typeface="+mj-lt"/>
              </a:rPr>
              <a:t>untuk</a:t>
            </a:r>
            <a:r>
              <a:rPr lang="en-US" dirty="0">
                <a:latin typeface="+mj-lt"/>
              </a:rPr>
              <a:t> </a:t>
            </a:r>
            <a:r>
              <a:rPr lang="en-US" dirty="0" err="1">
                <a:latin typeface="+mj-lt"/>
              </a:rPr>
              <a:t>kegiatan</a:t>
            </a:r>
            <a:r>
              <a:rPr lang="en-US" dirty="0">
                <a:latin typeface="+mj-lt"/>
              </a:rPr>
              <a:t> </a:t>
            </a:r>
            <a:r>
              <a:rPr lang="en-US" dirty="0" err="1">
                <a:latin typeface="+mj-lt"/>
              </a:rPr>
              <a:t>positif</a:t>
            </a:r>
            <a:r>
              <a:rPr lang="en-US" dirty="0">
                <a:latin typeface="+mj-lt"/>
              </a:rPr>
              <a:t>.</a:t>
            </a:r>
          </a:p>
          <a:p>
            <a:pPr marL="285750" indent="-285750">
              <a:buFont typeface="Wingdings" panose="05000000000000000000" pitchFamily="2" charset="2"/>
              <a:buChar char="§"/>
            </a:pPr>
            <a:r>
              <a:rPr lang="en-US" dirty="0" err="1">
                <a:latin typeface="+mj-lt"/>
              </a:rPr>
              <a:t>Dapat</a:t>
            </a:r>
            <a:r>
              <a:rPr lang="en-US" dirty="0">
                <a:latin typeface="+mj-lt"/>
              </a:rPr>
              <a:t> </a:t>
            </a:r>
            <a:r>
              <a:rPr lang="en-US" dirty="0" err="1">
                <a:latin typeface="+mj-lt"/>
              </a:rPr>
              <a:t>saling</a:t>
            </a:r>
            <a:r>
              <a:rPr lang="en-US" dirty="0">
                <a:latin typeface="+mj-lt"/>
              </a:rPr>
              <a:t> </a:t>
            </a:r>
            <a:r>
              <a:rPr lang="en-US" dirty="0" err="1">
                <a:latin typeface="+mj-lt"/>
              </a:rPr>
              <a:t>memotivasi</a:t>
            </a:r>
            <a:r>
              <a:rPr lang="en-US" dirty="0">
                <a:latin typeface="+mj-lt"/>
              </a:rPr>
              <a:t> </a:t>
            </a:r>
            <a:r>
              <a:rPr lang="en-US" dirty="0" err="1">
                <a:latin typeface="+mj-lt"/>
              </a:rPr>
              <a:t>dan</a:t>
            </a:r>
            <a:r>
              <a:rPr lang="en-US" dirty="0">
                <a:latin typeface="+mj-lt"/>
              </a:rPr>
              <a:t> </a:t>
            </a:r>
            <a:r>
              <a:rPr lang="en-US" dirty="0" err="1">
                <a:latin typeface="+mj-lt"/>
              </a:rPr>
              <a:t>membentuk</a:t>
            </a:r>
            <a:r>
              <a:rPr lang="en-US" dirty="0">
                <a:latin typeface="+mj-lt"/>
              </a:rPr>
              <a:t> </a:t>
            </a:r>
            <a:r>
              <a:rPr lang="en-US" dirty="0" err="1">
                <a:latin typeface="+mj-lt"/>
              </a:rPr>
              <a:t>lingkungan</a:t>
            </a:r>
            <a:r>
              <a:rPr lang="en-US" dirty="0">
                <a:latin typeface="+mj-lt"/>
              </a:rPr>
              <a:t> yang </a:t>
            </a:r>
            <a:r>
              <a:rPr lang="en-US" dirty="0" err="1">
                <a:latin typeface="+mj-lt"/>
              </a:rPr>
              <a:t>istikamah</a:t>
            </a:r>
            <a:r>
              <a:rPr lang="en-US" dirty="0">
                <a:latin typeface="+mj-lt"/>
              </a:rPr>
              <a:t> </a:t>
            </a:r>
            <a:r>
              <a:rPr lang="en-US" dirty="0" err="1">
                <a:latin typeface="+mj-lt"/>
              </a:rPr>
              <a:t>dalam</a:t>
            </a:r>
            <a:r>
              <a:rPr lang="en-US" dirty="0">
                <a:latin typeface="+mj-lt"/>
              </a:rPr>
              <a:t> </a:t>
            </a:r>
            <a:r>
              <a:rPr lang="en-US" dirty="0" err="1">
                <a:latin typeface="+mj-lt"/>
              </a:rPr>
              <a:t>berbuat</a:t>
            </a:r>
            <a:r>
              <a:rPr lang="en-US" dirty="0">
                <a:latin typeface="+mj-lt"/>
              </a:rPr>
              <a:t> </a:t>
            </a:r>
            <a:r>
              <a:rPr lang="en-US" dirty="0" err="1">
                <a:latin typeface="+mj-lt"/>
              </a:rPr>
              <a:t>kebaikan</a:t>
            </a:r>
            <a:r>
              <a:rPr lang="en-US" dirty="0">
                <a:latin typeface="+mj-lt"/>
              </a:rPr>
              <a:t>.</a:t>
            </a:r>
          </a:p>
          <a:p>
            <a:pPr marL="285750" indent="-285750">
              <a:buFont typeface="Wingdings" panose="05000000000000000000" pitchFamily="2" charset="2"/>
              <a:buChar char="§"/>
            </a:pPr>
            <a:r>
              <a:rPr lang="en-US" dirty="0" err="1">
                <a:latin typeface="+mj-lt"/>
              </a:rPr>
              <a:t>Mendorong</a:t>
            </a:r>
            <a:r>
              <a:rPr lang="en-US" dirty="0">
                <a:latin typeface="+mj-lt"/>
              </a:rPr>
              <a:t> </a:t>
            </a:r>
            <a:r>
              <a:rPr lang="en-US" dirty="0" err="1">
                <a:latin typeface="+mj-lt"/>
              </a:rPr>
              <a:t>untuk</a:t>
            </a:r>
            <a:r>
              <a:rPr lang="en-US" dirty="0">
                <a:latin typeface="+mj-lt"/>
              </a:rPr>
              <a:t> </a:t>
            </a:r>
            <a:r>
              <a:rPr lang="en-US" dirty="0" err="1">
                <a:latin typeface="+mj-lt"/>
              </a:rPr>
              <a:t>menjadi</a:t>
            </a:r>
            <a:r>
              <a:rPr lang="en-US" dirty="0">
                <a:latin typeface="+mj-lt"/>
              </a:rPr>
              <a:t> </a:t>
            </a:r>
            <a:r>
              <a:rPr lang="en-US" dirty="0" err="1">
                <a:latin typeface="+mj-lt"/>
              </a:rPr>
              <a:t>hamba</a:t>
            </a:r>
            <a:r>
              <a:rPr lang="en-US" dirty="0">
                <a:latin typeface="+mj-lt"/>
              </a:rPr>
              <a:t> yang </a:t>
            </a:r>
            <a:r>
              <a:rPr lang="en-US" dirty="0" err="1">
                <a:latin typeface="+mj-lt"/>
              </a:rPr>
              <a:t>beruntung</a:t>
            </a:r>
            <a:r>
              <a:rPr lang="en-US" dirty="0">
                <a:latin typeface="+mj-lt"/>
              </a:rPr>
              <a:t> .</a:t>
            </a:r>
          </a:p>
        </p:txBody>
      </p:sp>
      <p:cxnSp>
        <p:nvCxnSpPr>
          <p:cNvPr id="8" name="Straight Connector 7"/>
          <p:cNvCxnSpPr/>
          <p:nvPr/>
        </p:nvCxnSpPr>
        <p:spPr>
          <a:xfrm>
            <a:off x="381000" y="2114550"/>
            <a:ext cx="807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5807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750"/>
                                        <p:tgtEl>
                                          <p:spTgt spid="8"/>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750"/>
                            </p:stCondLst>
                            <p:childTnLst>
                              <p:par>
                                <p:cTn id="33" presetID="10" presetClass="entr" presetSubtype="0"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4250"/>
                            </p:stCondLst>
                            <p:childTnLst>
                              <p:par>
                                <p:cTn id="37" presetID="10" presetClass="entr" presetSubtype="0" fill="hold"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4750"/>
                            </p:stCondLst>
                            <p:childTnLst>
                              <p:par>
                                <p:cTn id="41" presetID="10" presetClass="entr" presetSubtype="0"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2" name="Title 1">
            <a:extLst>
              <a:ext uri="{FF2B5EF4-FFF2-40B4-BE49-F238E27FC236}">
                <a16:creationId xmlns:a16="http://schemas.microsoft.com/office/drawing/2014/main" xmlns="" id="{91DE5991-21E7-C2AF-96EF-1EA454F6C6C1}"/>
              </a:ext>
            </a:extLst>
          </p:cNvPr>
          <p:cNvSpPr txBox="1">
            <a:spLocks/>
          </p:cNvSpPr>
          <p:nvPr/>
        </p:nvSpPr>
        <p:spPr>
          <a:xfrm>
            <a:off x="371475" y="150597"/>
            <a:ext cx="5654419" cy="489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u="sng" spc="300" dirty="0" err="1">
                <a:solidFill>
                  <a:srgbClr val="C00000"/>
                </a:solidFill>
              </a:rPr>
              <a:t>Kompetisi</a:t>
            </a:r>
            <a:r>
              <a:rPr lang="en-US" sz="2800" b="1" u="sng" spc="300" dirty="0">
                <a:solidFill>
                  <a:srgbClr val="C00000"/>
                </a:solidFill>
              </a:rPr>
              <a:t> </a:t>
            </a:r>
            <a:r>
              <a:rPr lang="en-US" sz="2800" b="1" u="sng" spc="300" dirty="0" err="1">
                <a:solidFill>
                  <a:srgbClr val="C00000"/>
                </a:solidFill>
              </a:rPr>
              <a:t>dalam</a:t>
            </a:r>
            <a:r>
              <a:rPr lang="en-US" sz="2800" b="1" u="sng" spc="300" dirty="0">
                <a:solidFill>
                  <a:srgbClr val="C00000"/>
                </a:solidFill>
              </a:rPr>
              <a:t> </a:t>
            </a:r>
            <a:r>
              <a:rPr lang="en-US" sz="2800" b="1" u="sng" spc="300" dirty="0" err="1">
                <a:solidFill>
                  <a:srgbClr val="C00000"/>
                </a:solidFill>
              </a:rPr>
              <a:t>Kebaikan</a:t>
            </a:r>
            <a:endParaRPr lang="en-ID" sz="2800" b="1" u="sng" spc="300" dirty="0">
              <a:solidFill>
                <a:srgbClr val="C00000"/>
              </a:solidFill>
            </a:endParaRPr>
          </a:p>
        </p:txBody>
      </p:sp>
      <p:sp>
        <p:nvSpPr>
          <p:cNvPr id="3" name="Subtitle 3">
            <a:extLst>
              <a:ext uri="{FF2B5EF4-FFF2-40B4-BE49-F238E27FC236}">
                <a16:creationId xmlns:a16="http://schemas.microsoft.com/office/drawing/2014/main" xmlns="" id="{45139A00-3D2C-ECDB-0B8D-9BEB79B5352C}"/>
              </a:ext>
            </a:extLst>
          </p:cNvPr>
          <p:cNvSpPr txBox="1">
            <a:spLocks/>
          </p:cNvSpPr>
          <p:nvPr/>
        </p:nvSpPr>
        <p:spPr>
          <a:xfrm>
            <a:off x="3962400" y="1200150"/>
            <a:ext cx="4876800" cy="2741019"/>
          </a:xfrm>
          <a:prstGeom prst="rect">
            <a:avLst/>
          </a:prstGeom>
          <a:no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412750" indent="-285750" algn="l">
              <a:buFont typeface="Arial" panose="020B0604020202020204" pitchFamily="34" charset="0"/>
              <a:buChar char="•"/>
            </a:pPr>
            <a:r>
              <a:rPr lang="en-US" sz="1800" dirty="0" err="1">
                <a:latin typeface="+mj-lt"/>
              </a:rPr>
              <a:t>Selalu</a:t>
            </a:r>
            <a:r>
              <a:rPr lang="en-US" sz="1800" dirty="0">
                <a:latin typeface="+mj-lt"/>
              </a:rPr>
              <a:t> </a:t>
            </a:r>
            <a:r>
              <a:rPr lang="en-US" sz="1800" dirty="0" err="1">
                <a:latin typeface="+mj-lt"/>
              </a:rPr>
              <a:t>memaksakan</a:t>
            </a:r>
            <a:r>
              <a:rPr lang="en-US" sz="1800" dirty="0">
                <a:latin typeface="+mj-lt"/>
              </a:rPr>
              <a:t> </a:t>
            </a:r>
            <a:r>
              <a:rPr lang="en-US" sz="1800" dirty="0" err="1">
                <a:latin typeface="+mj-lt"/>
              </a:rPr>
              <a:t>diri</a:t>
            </a:r>
            <a:r>
              <a:rPr lang="en-US" sz="1800" dirty="0">
                <a:latin typeface="+mj-lt"/>
              </a:rPr>
              <a:t> </a:t>
            </a:r>
            <a:r>
              <a:rPr lang="en-US" sz="1800" dirty="0" err="1">
                <a:latin typeface="+mj-lt"/>
              </a:rPr>
              <a:t>untuk</a:t>
            </a:r>
            <a:r>
              <a:rPr lang="en-US" sz="1800" dirty="0">
                <a:latin typeface="+mj-lt"/>
              </a:rPr>
              <a:t> </a:t>
            </a:r>
            <a:r>
              <a:rPr lang="en-US" sz="1800" dirty="0" err="1">
                <a:latin typeface="+mj-lt"/>
              </a:rPr>
              <a:t>terbiasa</a:t>
            </a:r>
            <a:r>
              <a:rPr lang="en-US" sz="1800" dirty="0">
                <a:latin typeface="+mj-lt"/>
              </a:rPr>
              <a:t> </a:t>
            </a:r>
            <a:r>
              <a:rPr lang="en-US" sz="1800" dirty="0" err="1">
                <a:latin typeface="+mj-lt"/>
              </a:rPr>
              <a:t>berbuat</a:t>
            </a:r>
            <a:r>
              <a:rPr lang="en-US" sz="1800" dirty="0">
                <a:latin typeface="+mj-lt"/>
              </a:rPr>
              <a:t> </a:t>
            </a:r>
            <a:r>
              <a:rPr lang="en-US" sz="1800" dirty="0" err="1">
                <a:latin typeface="+mj-lt"/>
              </a:rPr>
              <a:t>baik</a:t>
            </a:r>
            <a:r>
              <a:rPr lang="en-US" sz="1800" dirty="0">
                <a:latin typeface="+mj-lt"/>
              </a:rPr>
              <a:t> </a:t>
            </a:r>
            <a:r>
              <a:rPr lang="en-US" sz="1800" dirty="0" err="1">
                <a:latin typeface="+mj-lt"/>
              </a:rPr>
              <a:t>sejak</a:t>
            </a:r>
            <a:r>
              <a:rPr lang="en-US" sz="1800" dirty="0">
                <a:latin typeface="+mj-lt"/>
              </a:rPr>
              <a:t> </a:t>
            </a:r>
            <a:r>
              <a:rPr lang="en-US" sz="1800" dirty="0" err="1">
                <a:latin typeface="+mj-lt"/>
              </a:rPr>
              <a:t>dini</a:t>
            </a:r>
            <a:r>
              <a:rPr lang="en-US" sz="1800" dirty="0">
                <a:latin typeface="+mj-lt"/>
              </a:rPr>
              <a:t>.</a:t>
            </a:r>
          </a:p>
          <a:p>
            <a:pPr marL="412750" indent="-285750" algn="l">
              <a:buFont typeface="Arial" panose="020B0604020202020204" pitchFamily="34" charset="0"/>
              <a:buChar char="•"/>
            </a:pPr>
            <a:r>
              <a:rPr lang="en-US" sz="1800" dirty="0" err="1">
                <a:latin typeface="+mj-lt"/>
              </a:rPr>
              <a:t>Memperdalam</a:t>
            </a:r>
            <a:r>
              <a:rPr lang="en-US" sz="1800" dirty="0">
                <a:latin typeface="+mj-lt"/>
              </a:rPr>
              <a:t> </a:t>
            </a:r>
            <a:r>
              <a:rPr lang="en-US" sz="1800" dirty="0" err="1">
                <a:latin typeface="+mj-lt"/>
              </a:rPr>
              <a:t>pengetahuan</a:t>
            </a:r>
            <a:r>
              <a:rPr lang="en-US" sz="1800" dirty="0">
                <a:latin typeface="+mj-lt"/>
              </a:rPr>
              <a:t> </a:t>
            </a:r>
            <a:r>
              <a:rPr lang="en-US" sz="1800" dirty="0" err="1">
                <a:latin typeface="+mj-lt"/>
              </a:rPr>
              <a:t>tentang</a:t>
            </a:r>
            <a:r>
              <a:rPr lang="en-US" sz="1800" dirty="0">
                <a:latin typeface="+mj-lt"/>
              </a:rPr>
              <a:t> Islam</a:t>
            </a:r>
          </a:p>
          <a:p>
            <a:pPr marL="412750" indent="-285750" algn="l">
              <a:buFont typeface="Arial" panose="020B0604020202020204" pitchFamily="34" charset="0"/>
              <a:buChar char="•"/>
            </a:pPr>
            <a:r>
              <a:rPr lang="en-US" sz="1800" dirty="0" err="1">
                <a:latin typeface="+mj-lt"/>
              </a:rPr>
              <a:t>Berteman</a:t>
            </a:r>
            <a:r>
              <a:rPr lang="en-US" sz="1800" dirty="0">
                <a:latin typeface="+mj-lt"/>
              </a:rPr>
              <a:t> </a:t>
            </a:r>
            <a:r>
              <a:rPr lang="en-US" sz="1800" dirty="0" err="1">
                <a:latin typeface="+mj-lt"/>
              </a:rPr>
              <a:t>dengan</a:t>
            </a:r>
            <a:r>
              <a:rPr lang="en-US" sz="1800" dirty="0">
                <a:latin typeface="+mj-lt"/>
              </a:rPr>
              <a:t> orang-orang yang </a:t>
            </a:r>
            <a:r>
              <a:rPr lang="en-US" sz="1800" dirty="0" err="1">
                <a:latin typeface="+mj-lt"/>
              </a:rPr>
              <a:t>berjiwa</a:t>
            </a:r>
            <a:r>
              <a:rPr lang="en-US" sz="1800" dirty="0">
                <a:latin typeface="+mj-lt"/>
              </a:rPr>
              <a:t> </a:t>
            </a:r>
            <a:r>
              <a:rPr lang="en-US" sz="1800" i="1" dirty="0" err="1">
                <a:latin typeface="+mj-lt"/>
              </a:rPr>
              <a:t>fastabiqul</a:t>
            </a:r>
            <a:r>
              <a:rPr lang="en-US" sz="1800" i="1" dirty="0">
                <a:latin typeface="+mj-lt"/>
              </a:rPr>
              <a:t> </a:t>
            </a:r>
            <a:r>
              <a:rPr lang="en-US" sz="1800" i="1" dirty="0" err="1">
                <a:latin typeface="+mj-lt"/>
              </a:rPr>
              <a:t>khairāt</a:t>
            </a:r>
            <a:r>
              <a:rPr lang="en-US" sz="1800" i="1" dirty="0">
                <a:latin typeface="+mj-lt"/>
              </a:rPr>
              <a:t>.</a:t>
            </a:r>
          </a:p>
          <a:p>
            <a:pPr marL="412750" indent="-285750" algn="l">
              <a:buFont typeface="Arial" panose="020B0604020202020204" pitchFamily="34" charset="0"/>
              <a:buChar char="•"/>
            </a:pPr>
            <a:r>
              <a:rPr lang="en-US" sz="1800" dirty="0" err="1">
                <a:latin typeface="+mj-lt"/>
              </a:rPr>
              <a:t>Memahami</a:t>
            </a:r>
            <a:r>
              <a:rPr lang="en-US" sz="1800" dirty="0">
                <a:latin typeface="+mj-lt"/>
              </a:rPr>
              <a:t> </a:t>
            </a:r>
            <a:r>
              <a:rPr lang="en-US" sz="1800" dirty="0" err="1">
                <a:latin typeface="+mj-lt"/>
              </a:rPr>
              <a:t>manfaat</a:t>
            </a:r>
            <a:r>
              <a:rPr lang="en-US" sz="1800" dirty="0">
                <a:latin typeface="+mj-lt"/>
              </a:rPr>
              <a:t> </a:t>
            </a:r>
            <a:r>
              <a:rPr lang="en-US" sz="1800" dirty="0" err="1">
                <a:latin typeface="+mj-lt"/>
              </a:rPr>
              <a:t>berjiwa</a:t>
            </a:r>
            <a:r>
              <a:rPr lang="en-US" sz="1800" dirty="0">
                <a:latin typeface="+mj-lt"/>
              </a:rPr>
              <a:t> </a:t>
            </a:r>
            <a:r>
              <a:rPr lang="en-US" sz="1800" i="1" dirty="0" err="1">
                <a:latin typeface="+mj-lt"/>
              </a:rPr>
              <a:t>fastabiqul</a:t>
            </a:r>
            <a:r>
              <a:rPr lang="en-US" sz="1800" i="1" dirty="0">
                <a:latin typeface="+mj-lt"/>
              </a:rPr>
              <a:t> </a:t>
            </a:r>
            <a:r>
              <a:rPr lang="en-US" sz="1800" i="1" dirty="0" err="1">
                <a:latin typeface="+mj-lt"/>
              </a:rPr>
              <a:t>khairāt</a:t>
            </a:r>
            <a:r>
              <a:rPr lang="en-US" sz="1800" dirty="0">
                <a:latin typeface="+mj-lt"/>
              </a:rPr>
              <a:t>.</a:t>
            </a:r>
          </a:p>
          <a:p>
            <a:pPr marL="127000" indent="0" algn="l"/>
            <a:endParaRPr lang="en-US" sz="1800" dirty="0">
              <a:latin typeface="+mj-lt"/>
            </a:endParaRPr>
          </a:p>
          <a:p>
            <a:pPr marL="412750" indent="-285750" algn="l">
              <a:lnSpc>
                <a:spcPct val="150000"/>
              </a:lnSpc>
              <a:buFont typeface="Arial" panose="020B0604020202020204" pitchFamily="34" charset="0"/>
              <a:buChar char="•"/>
            </a:pPr>
            <a:endParaRPr lang="en-US" sz="1800" dirty="0">
              <a:latin typeface="+mj-lt"/>
            </a:endParaRPr>
          </a:p>
          <a:p>
            <a:pPr marL="412750" indent="-285750" algn="just">
              <a:lnSpc>
                <a:spcPct val="150000"/>
              </a:lnSpc>
              <a:buFont typeface="Arial" panose="020B0604020202020204" pitchFamily="34" charset="0"/>
              <a:buChar char="•"/>
            </a:pPr>
            <a:endParaRPr lang="en-US" sz="1800" dirty="0">
              <a:latin typeface="+mj-lt"/>
            </a:endParaRPr>
          </a:p>
          <a:p>
            <a:pPr marL="469900" indent="-342900" algn="just">
              <a:lnSpc>
                <a:spcPct val="150000"/>
              </a:lnSpc>
              <a:buAutoNum type="arabicPeriod"/>
            </a:pPr>
            <a:endParaRPr lang="en-US" sz="1800" dirty="0">
              <a:latin typeface="+mj-lt"/>
            </a:endParaRPr>
          </a:p>
        </p:txBody>
      </p:sp>
      <p:sp>
        <p:nvSpPr>
          <p:cNvPr id="4" name="Rectangle 3"/>
          <p:cNvSpPr/>
          <p:nvPr/>
        </p:nvSpPr>
        <p:spPr>
          <a:xfrm>
            <a:off x="685800" y="1657350"/>
            <a:ext cx="3100201" cy="707886"/>
          </a:xfrm>
          <a:prstGeom prst="rect">
            <a:avLst/>
          </a:prstGeom>
        </p:spPr>
        <p:txBody>
          <a:bodyPr wrap="square">
            <a:spAutoFit/>
          </a:bodyPr>
          <a:lstStyle/>
          <a:p>
            <a:pPr algn="ctr"/>
            <a:r>
              <a:rPr lang="en-US" sz="2000" b="1" dirty="0"/>
              <a:t>Cara </a:t>
            </a:r>
            <a:r>
              <a:rPr lang="en-US" sz="2000" b="1" dirty="0" err="1"/>
              <a:t>menerapkan</a:t>
            </a:r>
            <a:r>
              <a:rPr lang="en-US" sz="2000" b="1" dirty="0"/>
              <a:t> </a:t>
            </a:r>
            <a:r>
              <a:rPr lang="en-US" sz="2000" b="1" dirty="0" err="1"/>
              <a:t>kompetisi</a:t>
            </a:r>
            <a:r>
              <a:rPr lang="en-US" sz="2000" b="1" dirty="0"/>
              <a:t> </a:t>
            </a:r>
            <a:r>
              <a:rPr lang="en-US" sz="2000" b="1" dirty="0" err="1"/>
              <a:t>dalam</a:t>
            </a:r>
            <a:r>
              <a:rPr lang="en-US" sz="2000" b="1" dirty="0"/>
              <a:t> </a:t>
            </a:r>
            <a:r>
              <a:rPr lang="en-US" sz="2000" b="1" dirty="0" err="1"/>
              <a:t>kebaikan</a:t>
            </a:r>
            <a:r>
              <a:rPr lang="en-US" sz="2000" b="1" dirty="0"/>
              <a:t>  </a:t>
            </a:r>
            <a:endParaRPr lang="en-ID" sz="2000" b="1" dirty="0"/>
          </a:p>
        </p:txBody>
      </p:sp>
    </p:spTree>
    <p:extLst>
      <p:ext uri="{BB962C8B-B14F-4D97-AF65-F5344CB8AC3E}">
        <p14:creationId xmlns:p14="http://schemas.microsoft.com/office/powerpoint/2010/main" val="938093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9000">
              <a:schemeClr val="accent6">
                <a:lumMod val="20000"/>
                <a:lumOff val="80000"/>
              </a:schemeClr>
            </a:gs>
            <a:gs pos="2000">
              <a:schemeClr val="accent3">
                <a:lumMod val="20000"/>
                <a:lumOff val="80000"/>
              </a:schemeClr>
            </a:gs>
            <a:gs pos="0">
              <a:srgbClr val="BDD0E6"/>
            </a:gs>
            <a:gs pos="47634">
              <a:srgbClr val="BECDE0"/>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CD3E0D0-4FB3-2260-E9FC-4F3FAFFE482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069" y="0"/>
            <a:ext cx="9152138" cy="5143500"/>
          </a:xfrm>
          <a:prstGeom prst="rect">
            <a:avLst/>
          </a:prstGeom>
        </p:spPr>
      </p:pic>
      <p:grpSp>
        <p:nvGrpSpPr>
          <p:cNvPr id="2" name="Group 1"/>
          <p:cNvGrpSpPr/>
          <p:nvPr/>
        </p:nvGrpSpPr>
        <p:grpSpPr>
          <a:xfrm>
            <a:off x="533400" y="1885950"/>
            <a:ext cx="3075259" cy="777056"/>
            <a:chOff x="402781" y="373178"/>
            <a:chExt cx="2541860" cy="768032"/>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81" y="373178"/>
              <a:ext cx="2541860" cy="768032"/>
            </a:xfrm>
            <a:prstGeom prst="rect">
              <a:avLst/>
            </a:prstGeom>
          </p:spPr>
        </p:pic>
        <p:sp>
          <p:nvSpPr>
            <p:cNvPr id="4" name="TextBox 3"/>
            <p:cNvSpPr txBox="1"/>
            <p:nvPr/>
          </p:nvSpPr>
          <p:spPr>
            <a:xfrm>
              <a:off x="496030" y="468735"/>
              <a:ext cx="2041713" cy="523220"/>
            </a:xfrm>
            <a:prstGeom prst="rect">
              <a:avLst/>
            </a:prstGeom>
            <a:noFill/>
          </p:spPr>
          <p:txBody>
            <a:bodyPr wrap="none" rtlCol="0">
              <a:spAutoFit/>
            </a:bodyPr>
            <a:lstStyle/>
            <a:p>
              <a:r>
                <a:rPr lang="en-US" sz="2800" b="1" dirty="0"/>
                <a:t>B. </a:t>
              </a:r>
              <a:r>
                <a:rPr lang="en-US" sz="2800" b="1" dirty="0" err="1"/>
                <a:t>Etos</a:t>
              </a:r>
              <a:r>
                <a:rPr lang="en-US" sz="2800" b="1" dirty="0"/>
                <a:t> </a:t>
              </a:r>
              <a:r>
                <a:rPr lang="en-US" sz="2800" b="1" dirty="0" err="1"/>
                <a:t>Kerja</a:t>
              </a:r>
              <a:endParaRPr lang="en-US" sz="2800" b="1" dirty="0"/>
            </a:p>
          </p:txBody>
        </p:sp>
      </p:grpSp>
      <p:pic>
        <p:nvPicPr>
          <p:cNvPr id="7" name="Picture 6">
            <a:extLst>
              <a:ext uri="{FF2B5EF4-FFF2-40B4-BE49-F238E27FC236}">
                <a16:creationId xmlns:a16="http://schemas.microsoft.com/office/drawing/2014/main" xmlns="" id="{472C060B-FD44-6678-86AA-FF53CBE09F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4830" y="403058"/>
            <a:ext cx="4604019" cy="285449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p:spPr>
      </p:pic>
      <p:pic>
        <p:nvPicPr>
          <p:cNvPr id="9" name="Picture 8">
            <a:extLst>
              <a:ext uri="{FF2B5EF4-FFF2-40B4-BE49-F238E27FC236}">
                <a16:creationId xmlns:a16="http://schemas.microsoft.com/office/drawing/2014/main" xmlns="" id="{F53D5798-F626-26A3-A7B1-E015F16600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10" name="TextBox 9">
            <a:extLst>
              <a:ext uri="{FF2B5EF4-FFF2-40B4-BE49-F238E27FC236}">
                <a16:creationId xmlns:a16="http://schemas.microsoft.com/office/drawing/2014/main" xmlns="" id="{CC9289CB-C9BA-9996-D188-7F7C9F33EA2C}"/>
              </a:ext>
            </a:extLst>
          </p:cNvPr>
          <p:cNvSpPr txBox="1"/>
          <p:nvPr/>
        </p:nvSpPr>
        <p:spPr>
          <a:xfrm>
            <a:off x="6380903" y="3254930"/>
            <a:ext cx="2362200" cy="246221"/>
          </a:xfrm>
          <a:prstGeom prst="rect">
            <a:avLst/>
          </a:prstGeom>
          <a:noFill/>
        </p:spPr>
        <p:txBody>
          <a:bodyPr wrap="square" rtlCol="0">
            <a:spAutoFit/>
          </a:bodyPr>
          <a:lstStyle/>
          <a:p>
            <a:r>
              <a:rPr lang="en-US" sz="1000" dirty="0" err="1"/>
              <a:t>Sumber</a:t>
            </a:r>
            <a:r>
              <a:rPr lang="en-US" sz="1000" dirty="0"/>
              <a:t>: </a:t>
            </a:r>
            <a:r>
              <a:rPr lang="en-US" sz="1000" i="1" dirty="0"/>
              <a:t>Shutterstock.com</a:t>
            </a:r>
            <a:r>
              <a:rPr lang="en-US" sz="1000" dirty="0"/>
              <a:t>/1216998340</a:t>
            </a:r>
            <a:endParaRPr lang="en-ID" sz="1000" dirty="0"/>
          </a:p>
        </p:txBody>
      </p:sp>
    </p:spTree>
    <p:extLst>
      <p:ext uri="{BB962C8B-B14F-4D97-AF65-F5344CB8AC3E}">
        <p14:creationId xmlns:p14="http://schemas.microsoft.com/office/powerpoint/2010/main" val="679268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95350"/>
            <a:ext cx="8153777" cy="3581400"/>
          </a:xfrm>
          <a:prstGeom prst="rect">
            <a:avLst/>
          </a:prstGeom>
        </p:spPr>
      </p:pic>
      <p:sp>
        <p:nvSpPr>
          <p:cNvPr id="6" name="TextBox 5">
            <a:extLst>
              <a:ext uri="{FF2B5EF4-FFF2-40B4-BE49-F238E27FC236}">
                <a16:creationId xmlns:a16="http://schemas.microsoft.com/office/drawing/2014/main" xmlns="" id="{8EAE7ED7-09C9-39BA-D0C7-5AFF2E95C69D}"/>
              </a:ext>
            </a:extLst>
          </p:cNvPr>
          <p:cNvSpPr txBox="1"/>
          <p:nvPr/>
        </p:nvSpPr>
        <p:spPr>
          <a:xfrm>
            <a:off x="304800" y="113128"/>
            <a:ext cx="5548886" cy="400110"/>
          </a:xfrm>
          <a:prstGeom prst="rect">
            <a:avLst/>
          </a:prstGeom>
          <a:noFill/>
        </p:spPr>
        <p:txBody>
          <a:bodyPr wrap="square" rtlCol="0">
            <a:spAutoFit/>
          </a:bodyPr>
          <a:lstStyle/>
          <a:p>
            <a:r>
              <a:rPr lang="en-US" sz="2000" spc="300" dirty="0" err="1">
                <a:latin typeface="+mj-lt"/>
              </a:rPr>
              <a:t>Dalil</a:t>
            </a:r>
            <a:r>
              <a:rPr lang="en-US" sz="2000" spc="300" dirty="0">
                <a:latin typeface="+mj-lt"/>
              </a:rPr>
              <a:t> </a:t>
            </a:r>
            <a:r>
              <a:rPr lang="en-US" sz="2000" spc="300" dirty="0" err="1">
                <a:latin typeface="+mj-lt"/>
              </a:rPr>
              <a:t>tentang</a:t>
            </a:r>
            <a:r>
              <a:rPr lang="en-US" sz="2000" spc="300" dirty="0">
                <a:latin typeface="+mj-lt"/>
              </a:rPr>
              <a:t> </a:t>
            </a:r>
            <a:r>
              <a:rPr lang="en-US" sz="2000" spc="300" dirty="0" err="1">
                <a:latin typeface="+mj-lt"/>
              </a:rPr>
              <a:t>Etos</a:t>
            </a:r>
            <a:r>
              <a:rPr lang="en-US" sz="2000" spc="300" dirty="0">
                <a:latin typeface="+mj-lt"/>
              </a:rPr>
              <a:t> </a:t>
            </a:r>
            <a:r>
              <a:rPr lang="en-US" sz="2000" spc="300" dirty="0" err="1">
                <a:latin typeface="+mj-lt"/>
              </a:rPr>
              <a:t>Kerja</a:t>
            </a:r>
            <a:r>
              <a:rPr lang="en-US" sz="2000" spc="300" dirty="0">
                <a:latin typeface="+mj-lt"/>
              </a:rPr>
              <a:t>  </a:t>
            </a:r>
            <a:endParaRPr lang="en-ID" sz="2000" spc="300" dirty="0">
              <a:latin typeface="+mj-lt"/>
            </a:endParaRPr>
          </a:p>
        </p:txBody>
      </p:sp>
      <p:sp>
        <p:nvSpPr>
          <p:cNvPr id="19" name="TextBox 18">
            <a:extLst>
              <a:ext uri="{FF2B5EF4-FFF2-40B4-BE49-F238E27FC236}">
                <a16:creationId xmlns:a16="http://schemas.microsoft.com/office/drawing/2014/main" xmlns="" id="{879DBB25-CFE7-3706-CE6C-A87AD2EBF6D1}"/>
              </a:ext>
            </a:extLst>
          </p:cNvPr>
          <p:cNvSpPr txBox="1"/>
          <p:nvPr/>
        </p:nvSpPr>
        <p:spPr>
          <a:xfrm>
            <a:off x="914400" y="1420167"/>
            <a:ext cx="6690122" cy="1938992"/>
          </a:xfrm>
          <a:prstGeom prst="rect">
            <a:avLst/>
          </a:prstGeom>
          <a:noFill/>
        </p:spPr>
        <p:txBody>
          <a:bodyPr wrap="square">
            <a:spAutoFit/>
          </a:bodyPr>
          <a:lstStyle/>
          <a:p>
            <a:pPr algn="r" rtl="1"/>
            <a:r>
              <a:rPr lang="ar-DZ" sz="3200" i="0" dirty="0">
                <a:solidFill>
                  <a:srgbClr val="000000"/>
                </a:solidFill>
                <a:effectLst/>
                <a:latin typeface="Adobe Naskh Medium" panose="01010101010101010101" pitchFamily="50" charset="-78"/>
                <a:cs typeface="Adobe Naskh Medium" panose="01010101010101010101" pitchFamily="50" charset="-78"/>
              </a:rPr>
              <a:t>وَقُلِ اعْمَلُوْا فَسَيَرَى اللّٰهُ عَمَلَكُمْ وَرَسُوْلُهٗ وَالْمُؤْمِنُوْنَۗ وَسَتُرَدُّوْنَ اِلٰى عٰلِمِ الْغَيْبِ وَالشَّهَادَةِ فَيُنَبِّئُكُمْ بِمَا كُنْتُمْ تَعْمَلُوْنَۚ (التوبة </a:t>
            </a:r>
            <a:r>
              <a:rPr lang="ar-DZ" sz="2400" i="0" dirty="0">
                <a:solidFill>
                  <a:srgbClr val="000000"/>
                </a:solidFill>
                <a:effectLst/>
                <a:latin typeface="Adobe Naskh Medium" panose="01010101010101010101" pitchFamily="50" charset="-78"/>
                <a:cs typeface="Adobe Naskh Medium" panose="01010101010101010101" pitchFamily="50" charset="-78"/>
              </a:rPr>
              <a:t>۱۰۵</a:t>
            </a:r>
            <a:r>
              <a:rPr lang="ar-DZ" sz="3200" i="0" dirty="0">
                <a:solidFill>
                  <a:srgbClr val="000000"/>
                </a:solidFill>
                <a:effectLst/>
                <a:latin typeface="Adobe Naskh Medium" panose="01010101010101010101" pitchFamily="50" charset="-78"/>
                <a:cs typeface="Adobe Naskh Medium" panose="01010101010101010101" pitchFamily="50" charset="-78"/>
              </a:rPr>
              <a:t>  )</a:t>
            </a:r>
          </a:p>
          <a:p>
            <a:pPr algn="r"/>
            <a:r>
              <a:rPr lang="ar-DZ" sz="3200" dirty="0">
                <a:latin typeface="Adobe Naskh Medium" panose="01010101010101010101" pitchFamily="50" charset="-78"/>
                <a:cs typeface="Adobe Naskh Medium" panose="01010101010101010101" pitchFamily="50" charset="-78"/>
              </a:rPr>
              <a:t/>
            </a:r>
            <a:br>
              <a:rPr lang="ar-DZ" sz="3200" dirty="0">
                <a:latin typeface="Adobe Naskh Medium" panose="01010101010101010101" pitchFamily="50" charset="-78"/>
                <a:cs typeface="Adobe Naskh Medium" panose="01010101010101010101" pitchFamily="50" charset="-78"/>
              </a:rPr>
            </a:br>
            <a:endParaRPr lang="en-ID" sz="2400" dirty="0">
              <a:latin typeface="Adobe Naskh Medium" panose="01010101010101010101" pitchFamily="50" charset="-78"/>
              <a:cs typeface="Adobe Naskh Medium" panose="01010101010101010101" pitchFamily="50" charset="-78"/>
            </a:endParaRPr>
          </a:p>
        </p:txBody>
      </p:sp>
      <p:sp>
        <p:nvSpPr>
          <p:cNvPr id="20" name="TextBox 19">
            <a:extLst>
              <a:ext uri="{FF2B5EF4-FFF2-40B4-BE49-F238E27FC236}">
                <a16:creationId xmlns:a16="http://schemas.microsoft.com/office/drawing/2014/main" xmlns="" id="{1A4E801C-8C43-001A-24CF-36E111CB09B7}"/>
              </a:ext>
            </a:extLst>
          </p:cNvPr>
          <p:cNvSpPr txBox="1"/>
          <p:nvPr/>
        </p:nvSpPr>
        <p:spPr>
          <a:xfrm>
            <a:off x="1028700" y="2771775"/>
            <a:ext cx="6461522" cy="1538883"/>
          </a:xfrm>
          <a:prstGeom prst="rect">
            <a:avLst/>
          </a:prstGeom>
          <a:noFill/>
        </p:spPr>
        <p:txBody>
          <a:bodyPr wrap="square">
            <a:spAutoFit/>
          </a:bodyPr>
          <a:lstStyle/>
          <a:p>
            <a:r>
              <a:rPr lang="en-ID" b="0" i="0" dirty="0">
                <a:effectLst/>
                <a:latin typeface="Chaparral Pro Light" panose="02060403030505090203" pitchFamily="18" charset="0"/>
              </a:rPr>
              <a:t>Dan </a:t>
            </a:r>
            <a:r>
              <a:rPr lang="en-ID" b="0" i="0" dirty="0" err="1">
                <a:effectLst/>
                <a:latin typeface="Chaparral Pro Light" panose="02060403030505090203" pitchFamily="18" charset="0"/>
              </a:rPr>
              <a:t>katakanlah</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Bekerjalah</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kamu</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maka</a:t>
            </a:r>
            <a:r>
              <a:rPr lang="en-ID" b="0" i="0" dirty="0">
                <a:effectLst/>
                <a:latin typeface="Chaparral Pro Light" panose="02060403030505090203" pitchFamily="18" charset="0"/>
              </a:rPr>
              <a:t> Allah </a:t>
            </a:r>
            <a:r>
              <a:rPr lang="en-ID" b="0" i="0" dirty="0" err="1">
                <a:effectLst/>
                <a:latin typeface="Chaparral Pro Light" panose="02060403030505090203" pitchFamily="18" charset="0"/>
              </a:rPr>
              <a:t>akan</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melihat</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pekerjaanmu</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begitu</a:t>
            </a:r>
            <a:r>
              <a:rPr lang="en-ID" b="0" i="0" dirty="0">
                <a:effectLst/>
                <a:latin typeface="Chaparral Pro Light" panose="02060403030505090203" pitchFamily="18" charset="0"/>
              </a:rPr>
              <a:t> juga Rasul-Nya dan orang-orang </a:t>
            </a:r>
            <a:r>
              <a:rPr lang="en-ID" b="0" i="0" dirty="0" err="1">
                <a:effectLst/>
                <a:latin typeface="Chaparral Pro Light" panose="02060403030505090203" pitchFamily="18" charset="0"/>
              </a:rPr>
              <a:t>mukmin</a:t>
            </a:r>
            <a:r>
              <a:rPr lang="en-ID" b="0" i="0" dirty="0">
                <a:effectLst/>
                <a:latin typeface="Chaparral Pro Light" panose="02060403030505090203" pitchFamily="18" charset="0"/>
              </a:rPr>
              <a:t>, dan </a:t>
            </a:r>
            <a:r>
              <a:rPr lang="en-ID" b="0" i="0" dirty="0" err="1">
                <a:effectLst/>
                <a:latin typeface="Chaparral Pro Light" panose="02060403030505090203" pitchFamily="18" charset="0"/>
              </a:rPr>
              <a:t>kamu</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akan</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dikembalikan</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kepada</a:t>
            </a:r>
            <a:r>
              <a:rPr lang="en-ID" b="0" i="0" dirty="0">
                <a:effectLst/>
                <a:latin typeface="Chaparral Pro Light" panose="02060403030505090203" pitchFamily="18" charset="0"/>
              </a:rPr>
              <a:t> (Allah) Yang </a:t>
            </a:r>
            <a:r>
              <a:rPr lang="en-ID" b="0" i="0" dirty="0" err="1">
                <a:effectLst/>
                <a:latin typeface="Chaparral Pro Light" panose="02060403030505090203" pitchFamily="18" charset="0"/>
              </a:rPr>
              <a:t>Mengetahui</a:t>
            </a:r>
            <a:r>
              <a:rPr lang="en-ID" b="0" i="0" dirty="0">
                <a:effectLst/>
                <a:latin typeface="Chaparral Pro Light" panose="02060403030505090203" pitchFamily="18" charset="0"/>
              </a:rPr>
              <a:t> yang </a:t>
            </a:r>
            <a:r>
              <a:rPr lang="en-ID" b="0" i="0" dirty="0" err="1">
                <a:effectLst/>
                <a:latin typeface="Chaparral Pro Light" panose="02060403030505090203" pitchFamily="18" charset="0"/>
              </a:rPr>
              <a:t>gaib</a:t>
            </a:r>
            <a:r>
              <a:rPr lang="en-ID" b="0" i="0" dirty="0">
                <a:effectLst/>
                <a:latin typeface="Chaparral Pro Light" panose="02060403030505090203" pitchFamily="18" charset="0"/>
              </a:rPr>
              <a:t> dan yang </a:t>
            </a:r>
            <a:r>
              <a:rPr lang="en-ID" b="0" i="0" dirty="0" err="1">
                <a:effectLst/>
                <a:latin typeface="Chaparral Pro Light" panose="02060403030505090203" pitchFamily="18" charset="0"/>
              </a:rPr>
              <a:t>nyata</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lalu</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diberitakan</a:t>
            </a:r>
            <a:r>
              <a:rPr lang="en-ID" b="0" i="0" dirty="0">
                <a:effectLst/>
                <a:latin typeface="Chaparral Pro Light" panose="02060403030505090203" pitchFamily="18" charset="0"/>
              </a:rPr>
              <a:t>-Nya </a:t>
            </a:r>
            <a:r>
              <a:rPr lang="en-ID" b="0" i="0" dirty="0" err="1">
                <a:effectLst/>
                <a:latin typeface="Chaparral Pro Light" panose="02060403030505090203" pitchFamily="18" charset="0"/>
              </a:rPr>
              <a:t>kepada</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kamu</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apa</a:t>
            </a:r>
            <a:r>
              <a:rPr lang="en-ID" b="0" i="0" dirty="0">
                <a:effectLst/>
                <a:latin typeface="Chaparral Pro Light" panose="02060403030505090203" pitchFamily="18" charset="0"/>
              </a:rPr>
              <a:t> yang </a:t>
            </a:r>
            <a:r>
              <a:rPr lang="en-ID" b="0" i="0" dirty="0" err="1">
                <a:effectLst/>
                <a:latin typeface="Chaparral Pro Light" panose="02060403030505090203" pitchFamily="18" charset="0"/>
              </a:rPr>
              <a:t>telah</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kamu</a:t>
            </a:r>
            <a:r>
              <a:rPr lang="en-ID" b="0" i="0" dirty="0">
                <a:effectLst/>
                <a:latin typeface="Chaparral Pro Light" panose="02060403030505090203" pitchFamily="18" charset="0"/>
              </a:rPr>
              <a:t> </a:t>
            </a:r>
            <a:r>
              <a:rPr lang="en-ID" b="0" i="0" dirty="0" err="1">
                <a:effectLst/>
                <a:latin typeface="Chaparral Pro Light" panose="02060403030505090203" pitchFamily="18" charset="0"/>
              </a:rPr>
              <a:t>kerjakan</a:t>
            </a:r>
            <a:r>
              <a:rPr lang="en-ID" b="0" i="0" dirty="0">
                <a:effectLst/>
                <a:latin typeface="Chaparral Pro Light" panose="02060403030505090203" pitchFamily="18" charset="0"/>
              </a:rPr>
              <a:t>.”,</a:t>
            </a:r>
            <a:r>
              <a:rPr lang="ar-DZ" sz="2200" b="1" dirty="0">
                <a:latin typeface="Chaparral Pro Light" panose="02060403030505090203" pitchFamily="18" charset="0"/>
                <a:cs typeface="Arabic Typesetting" panose="03020402040406030203" pitchFamily="66" charset="-78"/>
              </a:rPr>
              <a:t/>
            </a:r>
            <a:br>
              <a:rPr lang="ar-DZ" sz="2200" b="1" dirty="0">
                <a:latin typeface="Chaparral Pro Light" panose="02060403030505090203" pitchFamily="18" charset="0"/>
                <a:cs typeface="Arabic Typesetting" panose="03020402040406030203" pitchFamily="66" charset="-78"/>
              </a:rPr>
            </a:br>
            <a:endParaRPr lang="en-ID" sz="2200" b="1" dirty="0">
              <a:latin typeface="Chaparral Pro Light" panose="02060403030505090203" pitchFamily="18" charset="0"/>
              <a:cs typeface="Arabic Typesetting" panose="03020402040406030203" pitchFamily="66" charset="-78"/>
            </a:endParaRPr>
          </a:p>
        </p:txBody>
      </p:sp>
      <p:sp>
        <p:nvSpPr>
          <p:cNvPr id="8" name="Rectangle: Rounded Corners 7">
            <a:extLst>
              <a:ext uri="{FF2B5EF4-FFF2-40B4-BE49-F238E27FC236}">
                <a16:creationId xmlns:a16="http://schemas.microsoft.com/office/drawing/2014/main" xmlns="" id="{867F3A46-F6CD-18C1-AF9C-72BF526CDDB9}"/>
              </a:ext>
            </a:extLst>
          </p:cNvPr>
          <p:cNvSpPr/>
          <p:nvPr/>
        </p:nvSpPr>
        <p:spPr>
          <a:xfrm>
            <a:off x="304800" y="517258"/>
            <a:ext cx="2984061" cy="269146"/>
          </a:xfrm>
          <a:prstGeom prst="roundRect">
            <a:avLst/>
          </a:prstGeom>
          <a:solidFill>
            <a:schemeClr val="bg2">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schemeClr>
                </a:solidFill>
                <a:latin typeface="+mj-lt"/>
              </a:rPr>
              <a:t>Q.S. At-</a:t>
            </a:r>
            <a:r>
              <a:rPr lang="en-US" dirty="0" err="1">
                <a:solidFill>
                  <a:schemeClr val="tx1">
                    <a:lumMod val="75000"/>
                  </a:schemeClr>
                </a:solidFill>
                <a:latin typeface="+mj-lt"/>
              </a:rPr>
              <a:t>Taubah</a:t>
            </a:r>
            <a:r>
              <a:rPr lang="en-US" dirty="0">
                <a:solidFill>
                  <a:schemeClr val="tx1">
                    <a:lumMod val="75000"/>
                  </a:schemeClr>
                </a:solidFill>
                <a:latin typeface="+mj-lt"/>
              </a:rPr>
              <a:t>/9: 105</a:t>
            </a:r>
            <a:endParaRPr lang="en-ID" dirty="0">
              <a:solidFill>
                <a:schemeClr val="tx1">
                  <a:lumMod val="75000"/>
                </a:schemeClr>
              </a:solidFill>
              <a:latin typeface="+mj-lt"/>
            </a:endParaRPr>
          </a:p>
        </p:txBody>
      </p:sp>
    </p:spTree>
    <p:extLst>
      <p:ext uri="{BB962C8B-B14F-4D97-AF65-F5344CB8AC3E}">
        <p14:creationId xmlns:p14="http://schemas.microsoft.com/office/powerpoint/2010/main" val="45180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666"/>
          <a:stretch/>
        </p:blipFill>
        <p:spPr>
          <a:xfrm>
            <a:off x="304422" y="133350"/>
            <a:ext cx="8534400" cy="4800600"/>
          </a:xfrm>
          <a:prstGeom prst="rect">
            <a:avLst/>
          </a:prstGeom>
        </p:spPr>
      </p:pic>
      <p:pic>
        <p:nvPicPr>
          <p:cNvPr id="3" name="Google Shape;1183;p49"/>
          <p:cNvPicPr preferRelativeResize="0"/>
          <p:nvPr/>
        </p:nvPicPr>
        <p:blipFill rotWithShape="1">
          <a:blip r:embed="rId3">
            <a:alphaModFix/>
          </a:blip>
          <a:srcRect/>
          <a:stretch/>
        </p:blipFill>
        <p:spPr>
          <a:xfrm rot="448410" flipH="1">
            <a:off x="7533071" y="3679278"/>
            <a:ext cx="1291527" cy="742452"/>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5" name="Title 2">
            <a:extLst>
              <a:ext uri="{FF2B5EF4-FFF2-40B4-BE49-F238E27FC236}">
                <a16:creationId xmlns:a16="http://schemas.microsoft.com/office/drawing/2014/main" xmlns="" id="{A3F6C61E-1627-3637-E97B-DA30FC04E9E2}"/>
              </a:ext>
            </a:extLst>
          </p:cNvPr>
          <p:cNvSpPr txBox="1">
            <a:spLocks/>
          </p:cNvSpPr>
          <p:nvPr/>
        </p:nvSpPr>
        <p:spPr>
          <a:xfrm>
            <a:off x="2807592" y="514350"/>
            <a:ext cx="352806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a:solidFill>
                  <a:srgbClr val="C00000"/>
                </a:solidFill>
              </a:rPr>
              <a:t>Isi Kandungan Q.S. </a:t>
            </a:r>
            <a:br>
              <a:rPr lang="en-US" sz="2400" b="1">
                <a:solidFill>
                  <a:srgbClr val="C00000"/>
                </a:solidFill>
              </a:rPr>
            </a:br>
            <a:r>
              <a:rPr lang="en-US" sz="2400" b="1">
                <a:solidFill>
                  <a:srgbClr val="C00000"/>
                </a:solidFill>
              </a:rPr>
              <a:t>At- Taubah/9: 105</a:t>
            </a:r>
            <a:endParaRPr lang="en-ID" sz="2400" b="1" dirty="0">
              <a:solidFill>
                <a:srgbClr val="C00000"/>
              </a:solidFill>
            </a:endParaRPr>
          </a:p>
        </p:txBody>
      </p:sp>
      <p:sp>
        <p:nvSpPr>
          <p:cNvPr id="6" name="TextBox 5">
            <a:extLst>
              <a:ext uri="{FF2B5EF4-FFF2-40B4-BE49-F238E27FC236}">
                <a16:creationId xmlns:a16="http://schemas.microsoft.com/office/drawing/2014/main" xmlns="" id="{46ED0EE7-C7E3-6A51-0A1C-A4C826320F1F}"/>
              </a:ext>
            </a:extLst>
          </p:cNvPr>
          <p:cNvSpPr txBox="1"/>
          <p:nvPr/>
        </p:nvSpPr>
        <p:spPr>
          <a:xfrm>
            <a:off x="990600" y="1319682"/>
            <a:ext cx="7010400" cy="33239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err="1"/>
              <a:t>Bekerja</a:t>
            </a:r>
            <a:r>
              <a:rPr lang="en-US" sz="2000" dirty="0"/>
              <a:t> dan </a:t>
            </a:r>
            <a:r>
              <a:rPr lang="en-US" sz="2000" dirty="0" err="1"/>
              <a:t>beramal</a:t>
            </a:r>
            <a:r>
              <a:rPr lang="en-US" sz="2000" dirty="0"/>
              <a:t> </a:t>
            </a:r>
            <a:r>
              <a:rPr lang="en-US" sz="2000" dirty="0" err="1"/>
              <a:t>harus</a:t>
            </a:r>
            <a:r>
              <a:rPr lang="en-US" sz="2000" dirty="0"/>
              <a:t> </a:t>
            </a:r>
            <a:r>
              <a:rPr lang="en-US" sz="2000" dirty="0" err="1"/>
              <a:t>berkualitas</a:t>
            </a:r>
            <a:r>
              <a:rPr lang="en-US" sz="2000" dirty="0"/>
              <a:t>.</a:t>
            </a:r>
          </a:p>
          <a:p>
            <a:pPr marL="285750" indent="-285750">
              <a:lnSpc>
                <a:spcPct val="150000"/>
              </a:lnSpc>
              <a:buFont typeface="Arial" panose="020B0604020202020204" pitchFamily="34" charset="0"/>
              <a:buChar char="•"/>
            </a:pPr>
            <a:r>
              <a:rPr lang="en-US" sz="2000" dirty="0" err="1"/>
              <a:t>Jenis</a:t>
            </a:r>
            <a:r>
              <a:rPr lang="en-US" sz="2000" dirty="0"/>
              <a:t> </a:t>
            </a:r>
            <a:r>
              <a:rPr lang="en-US" sz="2000" dirty="0" err="1"/>
              <a:t>pekerjaan</a:t>
            </a:r>
            <a:r>
              <a:rPr lang="en-US" sz="2000" dirty="0"/>
              <a:t> dan </a:t>
            </a:r>
            <a:r>
              <a:rPr lang="en-US" sz="2000" dirty="0" err="1"/>
              <a:t>amal</a:t>
            </a:r>
            <a:r>
              <a:rPr lang="en-US" sz="2000" dirty="0"/>
              <a:t> yang </a:t>
            </a:r>
            <a:r>
              <a:rPr lang="en-US" sz="2000" dirty="0" err="1"/>
              <a:t>dilakukan</a:t>
            </a:r>
            <a:r>
              <a:rPr lang="en-US" sz="2000" dirty="0"/>
              <a:t> </a:t>
            </a:r>
            <a:r>
              <a:rPr lang="en-US" sz="2000" dirty="0" err="1"/>
              <a:t>manusia</a:t>
            </a:r>
            <a:r>
              <a:rPr lang="en-US" sz="2000" dirty="0"/>
              <a:t> </a:t>
            </a:r>
            <a:r>
              <a:rPr lang="en-US" sz="2000" dirty="0" err="1"/>
              <a:t>sesuai</a:t>
            </a:r>
            <a:r>
              <a:rPr lang="en-US" sz="2000" dirty="0"/>
              <a:t> </a:t>
            </a:r>
            <a:r>
              <a:rPr lang="en-US" sz="2000" dirty="0" err="1"/>
              <a:t>bakat</a:t>
            </a:r>
            <a:r>
              <a:rPr lang="en-US" sz="2000" dirty="0"/>
              <a:t> dan </a:t>
            </a:r>
            <a:r>
              <a:rPr lang="en-US" sz="2000" dirty="0" err="1"/>
              <a:t>kemampuan</a:t>
            </a:r>
            <a:r>
              <a:rPr lang="en-US" sz="2000" dirty="0"/>
              <a:t>.</a:t>
            </a:r>
          </a:p>
          <a:p>
            <a:pPr marL="285750" indent="-285750">
              <a:lnSpc>
                <a:spcPct val="150000"/>
              </a:lnSpc>
              <a:buFont typeface="Arial" panose="020B0604020202020204" pitchFamily="34" charset="0"/>
              <a:buChar char="•"/>
            </a:pPr>
            <a:r>
              <a:rPr lang="en-US" sz="2000" dirty="0" err="1"/>
              <a:t>Manusia</a:t>
            </a:r>
            <a:r>
              <a:rPr lang="en-US" sz="2000" dirty="0"/>
              <a:t> </a:t>
            </a:r>
            <a:r>
              <a:rPr lang="en-US" sz="2000" dirty="0" err="1"/>
              <a:t>harus</a:t>
            </a:r>
            <a:r>
              <a:rPr lang="en-US" sz="2000" dirty="0"/>
              <a:t> </a:t>
            </a:r>
            <a:r>
              <a:rPr lang="en-US" sz="2000" dirty="0" err="1"/>
              <a:t>menjauhkan</a:t>
            </a:r>
            <a:r>
              <a:rPr lang="en-US" sz="2000" dirty="0"/>
              <a:t> </a:t>
            </a:r>
            <a:r>
              <a:rPr lang="en-US" sz="2000" dirty="0" err="1"/>
              <a:t>diri</a:t>
            </a:r>
            <a:r>
              <a:rPr lang="en-US" sz="2000" dirty="0"/>
              <a:t> </a:t>
            </a:r>
            <a:r>
              <a:rPr lang="en-US" sz="2000" dirty="0" err="1"/>
              <a:t>dari</a:t>
            </a:r>
            <a:r>
              <a:rPr lang="en-US" sz="2000" dirty="0"/>
              <a:t> </a:t>
            </a:r>
            <a:r>
              <a:rPr lang="en-US" sz="2000" dirty="0" err="1"/>
              <a:t>sikap</a:t>
            </a:r>
            <a:r>
              <a:rPr lang="en-US" sz="2000" dirty="0"/>
              <a:t> malas dan </a:t>
            </a:r>
            <a:r>
              <a:rPr lang="en-US" sz="2000" dirty="0" err="1"/>
              <a:t>menyia-nyiakan</a:t>
            </a:r>
            <a:r>
              <a:rPr lang="en-US" sz="2000" dirty="0"/>
              <a:t> </a:t>
            </a:r>
            <a:r>
              <a:rPr lang="en-US" sz="2000" dirty="0" err="1"/>
              <a:t>waktu</a:t>
            </a:r>
            <a:r>
              <a:rPr lang="en-US" sz="2000" dirty="0"/>
              <a:t>.</a:t>
            </a:r>
          </a:p>
          <a:p>
            <a:pPr marL="285750" indent="-285750">
              <a:lnSpc>
                <a:spcPct val="150000"/>
              </a:lnSpc>
              <a:buFont typeface="Arial" panose="020B0604020202020204" pitchFamily="34" charset="0"/>
              <a:buChar char="•"/>
            </a:pPr>
            <a:r>
              <a:rPr lang="en-US" sz="2000" dirty="0" err="1"/>
              <a:t>Beramaln</a:t>
            </a:r>
            <a:r>
              <a:rPr lang="en-US" sz="2000" dirty="0"/>
              <a:t> </a:t>
            </a:r>
            <a:r>
              <a:rPr lang="en-US" sz="2000" dirty="0" err="1"/>
              <a:t>harus</a:t>
            </a:r>
            <a:r>
              <a:rPr lang="en-US" sz="2000" dirty="0"/>
              <a:t> </a:t>
            </a:r>
            <a:r>
              <a:rPr lang="en-US" sz="2000" dirty="0" err="1"/>
              <a:t>dilakukan</a:t>
            </a:r>
            <a:r>
              <a:rPr lang="en-US" sz="2000" dirty="0"/>
              <a:t> </a:t>
            </a:r>
            <a:r>
              <a:rPr lang="en-US" sz="2000" dirty="0" err="1"/>
              <a:t>secara</a:t>
            </a:r>
            <a:r>
              <a:rPr lang="en-US" sz="2000" dirty="0"/>
              <a:t> </a:t>
            </a:r>
            <a:r>
              <a:rPr lang="en-US" sz="2000" dirty="0" err="1"/>
              <a:t>ikhlas</a:t>
            </a:r>
            <a:r>
              <a:rPr lang="en-US" sz="2000" dirty="0"/>
              <a:t> agar </a:t>
            </a:r>
            <a:r>
              <a:rPr lang="en-US" sz="2000" dirty="0" err="1"/>
              <a:t>menjadi</a:t>
            </a:r>
            <a:r>
              <a:rPr lang="en-US" sz="2000" dirty="0"/>
              <a:t> </a:t>
            </a:r>
            <a:r>
              <a:rPr lang="en-US" sz="2000" dirty="0" err="1"/>
              <a:t>bermanfaat</a:t>
            </a:r>
            <a:r>
              <a:rPr lang="en-US" sz="2000" dirty="0"/>
              <a:t>. </a:t>
            </a:r>
          </a:p>
        </p:txBody>
      </p:sp>
    </p:spTree>
    <p:extLst>
      <p:ext uri="{BB962C8B-B14F-4D97-AF65-F5344CB8AC3E}">
        <p14:creationId xmlns:p14="http://schemas.microsoft.com/office/powerpoint/2010/main" val="146855981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 y="895350"/>
            <a:ext cx="8763000" cy="4038600"/>
          </a:xfrm>
          <a:prstGeom prst="rect">
            <a:avLst/>
          </a:prstGeom>
        </p:spPr>
      </p:pic>
      <p:sp>
        <p:nvSpPr>
          <p:cNvPr id="6" name="TextBox 5">
            <a:extLst>
              <a:ext uri="{FF2B5EF4-FFF2-40B4-BE49-F238E27FC236}">
                <a16:creationId xmlns:a16="http://schemas.microsoft.com/office/drawing/2014/main" xmlns="" id="{8EAE7ED7-09C9-39BA-D0C7-5AFF2E95C69D}"/>
              </a:ext>
            </a:extLst>
          </p:cNvPr>
          <p:cNvSpPr txBox="1"/>
          <p:nvPr/>
        </p:nvSpPr>
        <p:spPr>
          <a:xfrm>
            <a:off x="152400" y="117103"/>
            <a:ext cx="5548886" cy="400110"/>
          </a:xfrm>
          <a:prstGeom prst="rect">
            <a:avLst/>
          </a:prstGeom>
          <a:noFill/>
        </p:spPr>
        <p:txBody>
          <a:bodyPr wrap="square" rtlCol="0">
            <a:spAutoFit/>
          </a:bodyPr>
          <a:lstStyle/>
          <a:p>
            <a:r>
              <a:rPr lang="en-US" sz="2000" spc="300" dirty="0" err="1">
                <a:latin typeface="+mj-lt"/>
              </a:rPr>
              <a:t>Dalil</a:t>
            </a:r>
            <a:r>
              <a:rPr lang="en-US" sz="2000" spc="300" dirty="0">
                <a:latin typeface="+mj-lt"/>
              </a:rPr>
              <a:t> </a:t>
            </a:r>
            <a:r>
              <a:rPr lang="en-US" sz="2000" spc="300" dirty="0" err="1">
                <a:latin typeface="+mj-lt"/>
              </a:rPr>
              <a:t>tentang</a:t>
            </a:r>
            <a:r>
              <a:rPr lang="en-US" sz="2000" spc="300" dirty="0">
                <a:latin typeface="+mj-lt"/>
              </a:rPr>
              <a:t> </a:t>
            </a:r>
            <a:r>
              <a:rPr lang="en-US" sz="2000" spc="300" dirty="0" err="1">
                <a:latin typeface="+mj-lt"/>
              </a:rPr>
              <a:t>Etos</a:t>
            </a:r>
            <a:r>
              <a:rPr lang="en-US" sz="2000" spc="300" dirty="0">
                <a:latin typeface="+mj-lt"/>
              </a:rPr>
              <a:t> </a:t>
            </a:r>
            <a:r>
              <a:rPr lang="en-US" sz="2000" spc="300" dirty="0" err="1">
                <a:latin typeface="+mj-lt"/>
              </a:rPr>
              <a:t>Kerja</a:t>
            </a:r>
            <a:r>
              <a:rPr lang="en-US" sz="2000" spc="300" dirty="0">
                <a:latin typeface="+mj-lt"/>
              </a:rPr>
              <a:t>  </a:t>
            </a:r>
            <a:endParaRPr lang="en-ID" sz="2000" spc="300" dirty="0">
              <a:latin typeface="+mj-lt"/>
            </a:endParaRPr>
          </a:p>
        </p:txBody>
      </p:sp>
      <p:sp>
        <p:nvSpPr>
          <p:cNvPr id="19" name="TextBox 18">
            <a:extLst>
              <a:ext uri="{FF2B5EF4-FFF2-40B4-BE49-F238E27FC236}">
                <a16:creationId xmlns:a16="http://schemas.microsoft.com/office/drawing/2014/main" xmlns="" id="{879DBB25-CFE7-3706-CE6C-A87AD2EBF6D1}"/>
              </a:ext>
            </a:extLst>
          </p:cNvPr>
          <p:cNvSpPr txBox="1"/>
          <p:nvPr/>
        </p:nvSpPr>
        <p:spPr>
          <a:xfrm>
            <a:off x="390431" y="971550"/>
            <a:ext cx="8077200" cy="1785104"/>
          </a:xfrm>
          <a:prstGeom prst="rect">
            <a:avLst/>
          </a:prstGeom>
          <a:noFill/>
        </p:spPr>
        <p:txBody>
          <a:bodyPr wrap="square">
            <a:spAutoFit/>
          </a:bodyPr>
          <a:lstStyle/>
          <a:p>
            <a:pPr algn="r"/>
            <a:r>
              <a:rPr lang="ar-DZ" sz="2200" i="0" dirty="0">
                <a:solidFill>
                  <a:srgbClr val="000000"/>
                </a:solidFill>
                <a:effectLst/>
                <a:latin typeface="Adobe Naskh Medium" panose="01010101010101010101" pitchFamily="50" charset="-78"/>
                <a:cs typeface="Adobe Naskh Medium" panose="01010101010101010101" pitchFamily="50" charset="-78"/>
              </a:rPr>
              <a:t>عَنْ أبي هُريرةَ - رضْيَ اللهُ عنه - قالَ: قال رسولُ اللهِ صلَّى اللهُ عليه وسلَّمَ: «المؤمنُ القويُّ</a:t>
            </a:r>
            <a:r>
              <a:rPr lang="ar-DZ" sz="2200" dirty="0">
                <a:latin typeface="Adobe Naskh Medium" panose="01010101010101010101" pitchFamily="50" charset="-78"/>
                <a:cs typeface="Adobe Naskh Medium" panose="01010101010101010101" pitchFamily="50" charset="-78"/>
              </a:rPr>
              <a:t> خيرٌ وأحبُّ إلى اللهِ مِنَ المؤمنِ الضَّعيفِ وفي كلٍّ خيرٌ. احْرِصْ على ما يَنفعُكَ، واسْتَعنْ باللهِ ولا تَعجزْ. وإنَّ أصابك شيءٌ فلا تقلْ: لو أنِّي فعلتُ كان كذا وكذا، ولكن قُلْ: قدَرُ اللهِ وما شاءَ فَعَل، فإنَّ (لَوْ) تَفتحُ عملَ الشَّيطانِ (رواه </a:t>
            </a:r>
            <a:r>
              <a:rPr lang="ar-DZ" sz="2200" i="0" dirty="0">
                <a:solidFill>
                  <a:srgbClr val="000000"/>
                </a:solidFill>
                <a:effectLst/>
                <a:latin typeface="Adobe Naskh Medium" panose="01010101010101010101" pitchFamily="50" charset="-78"/>
                <a:cs typeface="Adobe Naskh Medium" panose="01010101010101010101" pitchFamily="50" charset="-78"/>
              </a:rPr>
              <a:t>مسلم)</a:t>
            </a:r>
          </a:p>
          <a:p>
            <a:pPr algn="r"/>
            <a:r>
              <a:rPr lang="ar-DZ" sz="2200" dirty="0">
                <a:latin typeface="Adobe Naskh Medium" panose="01010101010101010101" pitchFamily="50" charset="-78"/>
                <a:cs typeface="Adobe Naskh Medium" panose="01010101010101010101" pitchFamily="50" charset="-78"/>
              </a:rPr>
              <a:t/>
            </a:r>
            <a:br>
              <a:rPr lang="ar-DZ" sz="2200" dirty="0">
                <a:latin typeface="Adobe Naskh Medium" panose="01010101010101010101" pitchFamily="50" charset="-78"/>
                <a:cs typeface="Adobe Naskh Medium" panose="01010101010101010101" pitchFamily="50" charset="-78"/>
              </a:rPr>
            </a:br>
            <a:endParaRPr lang="en-ID" sz="2200" dirty="0">
              <a:latin typeface="Adobe Naskh Medium" panose="01010101010101010101" pitchFamily="50" charset="-78"/>
              <a:cs typeface="Adobe Naskh Medium" panose="01010101010101010101" pitchFamily="50" charset="-78"/>
            </a:endParaRPr>
          </a:p>
        </p:txBody>
      </p:sp>
      <p:sp>
        <p:nvSpPr>
          <p:cNvPr id="8" name="Rectangle: Rounded Corners 7">
            <a:extLst>
              <a:ext uri="{FF2B5EF4-FFF2-40B4-BE49-F238E27FC236}">
                <a16:creationId xmlns:a16="http://schemas.microsoft.com/office/drawing/2014/main" xmlns="" id="{867F3A46-F6CD-18C1-AF9C-72BF526CDDB9}"/>
              </a:ext>
            </a:extLst>
          </p:cNvPr>
          <p:cNvSpPr/>
          <p:nvPr/>
        </p:nvSpPr>
        <p:spPr>
          <a:xfrm>
            <a:off x="152400" y="548232"/>
            <a:ext cx="2886075" cy="269146"/>
          </a:xfrm>
          <a:prstGeom prst="roundRect">
            <a:avLst/>
          </a:prstGeom>
          <a:solidFill>
            <a:schemeClr val="bg2">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schemeClr>
                </a:solidFill>
                <a:latin typeface="+mj-lt"/>
              </a:rPr>
              <a:t>Hadis Riwayat Muslim</a:t>
            </a:r>
            <a:endParaRPr lang="en-ID" dirty="0">
              <a:solidFill>
                <a:schemeClr val="tx1">
                  <a:lumMod val="75000"/>
                </a:schemeClr>
              </a:solidFill>
              <a:latin typeface="+mj-lt"/>
            </a:endParaRPr>
          </a:p>
        </p:txBody>
      </p:sp>
      <p:sp>
        <p:nvSpPr>
          <p:cNvPr id="11" name="TextBox 10">
            <a:extLst>
              <a:ext uri="{FF2B5EF4-FFF2-40B4-BE49-F238E27FC236}">
                <a16:creationId xmlns:a16="http://schemas.microsoft.com/office/drawing/2014/main" xmlns="" id="{B8AA16A8-1F67-BAC9-F23D-4C4E87AE8B52}"/>
              </a:ext>
            </a:extLst>
          </p:cNvPr>
          <p:cNvSpPr txBox="1"/>
          <p:nvPr/>
        </p:nvSpPr>
        <p:spPr>
          <a:xfrm>
            <a:off x="543019" y="2437315"/>
            <a:ext cx="7924612" cy="2037930"/>
          </a:xfrm>
          <a:prstGeom prst="rect">
            <a:avLst/>
          </a:prstGeom>
          <a:noFill/>
        </p:spPr>
        <p:txBody>
          <a:bodyPr wrap="square">
            <a:spAutoFit/>
          </a:bodyPr>
          <a:lstStyle/>
          <a:p>
            <a:pPr algn="just">
              <a:lnSpc>
                <a:spcPct val="107000"/>
              </a:lnSpc>
            </a:pP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“Dari Abu Hurairah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berkata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Rasulullah saw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bersabda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Mukmin</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yang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kuat</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lebih</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baik</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dan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lebih</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dicintai</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Allah SWT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daripada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Mukmin</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yang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lemah</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tetapi</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dalam</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diri</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kedua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mereka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ada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kebaikan</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Berusahalah</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kamu</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terhadap</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apa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yang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bermanfaat</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bagimu</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dan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minta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tolonglah</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kepada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Allah. Dan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janganlah</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kamu</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lemah</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Apabila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musibah</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menimpamu</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maka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janganlah</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berkata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seandainya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aku</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melakukan</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begini</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dan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begitu</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tetapi</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katakanlah</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bahwa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sesuatu</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itu</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atas</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kekusaan</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dan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kehendak</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-Nya,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karena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sesungguhnya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kata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sendainya</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merupakan</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pintu</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masuk</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pekerjaan</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ID" sz="17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syaitan</a:t>
            </a:r>
            <a:r>
              <a:rPr lang="en-ID"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ar-DZ" sz="17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endParaRPr lang="en-ID" sz="1700" dirty="0">
              <a:solidFill>
                <a:schemeClr val="tx1"/>
              </a:solidFill>
              <a:effectLst/>
              <a:latin typeface="Chaparral Pro Light" panose="02060403030505090203" pitchFamily="18" charset="0"/>
              <a:cs typeface="Arial" panose="020B0604020202020204" pitchFamily="34" charset="0"/>
            </a:endParaRPr>
          </a:p>
        </p:txBody>
      </p:sp>
      <p:pic>
        <p:nvPicPr>
          <p:cNvPr id="7" name="Picture 6">
            <a:extLst>
              <a:ext uri="{FF2B5EF4-FFF2-40B4-BE49-F238E27FC236}">
                <a16:creationId xmlns:a16="http://schemas.microsoft.com/office/drawing/2014/main" xmlns="" id="{7FF57B37-99C7-08CA-6AE7-C8160950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691026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8"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654" y="368402"/>
            <a:ext cx="7189346" cy="3844073"/>
          </a:xfrm>
          <a:prstGeom prst="rect">
            <a:avLst/>
          </a:prstGeom>
        </p:spPr>
      </p:pic>
      <p:pic>
        <p:nvPicPr>
          <p:cNvPr id="1180" name="Google Shape;1180;p49"/>
          <p:cNvPicPr preferRelativeResize="0"/>
          <p:nvPr/>
        </p:nvPicPr>
        <p:blipFill>
          <a:blip r:embed="rId4">
            <a:alphaModFix/>
          </a:blip>
          <a:stretch>
            <a:fillRect/>
          </a:stretch>
        </p:blipFill>
        <p:spPr>
          <a:xfrm rot="3721451">
            <a:off x="1037625" y="3593625"/>
            <a:ext cx="971901" cy="1663651"/>
          </a:xfrm>
          <a:prstGeom prst="rect">
            <a:avLst/>
          </a:prstGeom>
          <a:noFill/>
          <a:ln>
            <a:noFill/>
          </a:ln>
        </p:spPr>
      </p:pic>
      <p:pic>
        <p:nvPicPr>
          <p:cNvPr id="1182" name="Google Shape;1182;p49"/>
          <p:cNvPicPr preferRelativeResize="0"/>
          <p:nvPr/>
        </p:nvPicPr>
        <p:blipFill>
          <a:blip r:embed="rId5">
            <a:alphaModFix/>
          </a:blip>
          <a:stretch>
            <a:fillRect/>
          </a:stretch>
        </p:blipFill>
        <p:spPr>
          <a:xfrm rot="1860113">
            <a:off x="-160090" y="3471488"/>
            <a:ext cx="1095329" cy="943723"/>
          </a:xfrm>
          <a:prstGeom prst="rect">
            <a:avLst/>
          </a:prstGeom>
          <a:noFill/>
          <a:ln>
            <a:noFill/>
          </a:ln>
          <a:effectLst>
            <a:outerShdw blurRad="14288" dist="38100" dir="3060000" algn="bl" rotWithShape="0">
              <a:srgbClr val="000000">
                <a:alpha val="12000"/>
              </a:srgbClr>
            </a:outerShdw>
          </a:effectLst>
        </p:spPr>
      </p:pic>
      <p:pic>
        <p:nvPicPr>
          <p:cNvPr id="1183" name="Google Shape;1183;p49"/>
          <p:cNvPicPr preferRelativeResize="0"/>
          <p:nvPr/>
        </p:nvPicPr>
        <p:blipFill rotWithShape="1">
          <a:blip r:embed="rId6">
            <a:alphaModFix/>
          </a:blip>
          <a:srcRect/>
          <a:stretch/>
        </p:blipFill>
        <p:spPr>
          <a:xfrm>
            <a:off x="-472150" y="2954900"/>
            <a:ext cx="1719450" cy="988450"/>
          </a:xfrm>
          <a:prstGeom prst="rect">
            <a:avLst/>
          </a:prstGeom>
          <a:noFill/>
          <a:ln>
            <a:noFill/>
          </a:ln>
        </p:spPr>
      </p:pic>
      <p:pic>
        <p:nvPicPr>
          <p:cNvPr id="1184" name="Google Shape;1184;p49"/>
          <p:cNvPicPr preferRelativeResize="0"/>
          <p:nvPr/>
        </p:nvPicPr>
        <p:blipFill rotWithShape="1">
          <a:blip r:embed="rId7">
            <a:alphaModFix/>
          </a:blip>
          <a:srcRect/>
          <a:stretch/>
        </p:blipFill>
        <p:spPr>
          <a:xfrm rot="-30" flipH="1">
            <a:off x="25051" y="3703091"/>
            <a:ext cx="725050" cy="859244"/>
          </a:xfrm>
          <a:prstGeom prst="rect">
            <a:avLst/>
          </a:prstGeom>
          <a:noFill/>
          <a:ln>
            <a:noFill/>
          </a:ln>
        </p:spPr>
      </p:pic>
      <p:pic>
        <p:nvPicPr>
          <p:cNvPr id="1185" name="Google Shape;1185;p49"/>
          <p:cNvPicPr preferRelativeResize="0"/>
          <p:nvPr/>
        </p:nvPicPr>
        <p:blipFill>
          <a:blip r:embed="rId8">
            <a:alphaModFix/>
          </a:blip>
          <a:stretch>
            <a:fillRect/>
          </a:stretch>
        </p:blipFill>
        <p:spPr>
          <a:xfrm rot="6911530">
            <a:off x="7646250" y="144650"/>
            <a:ext cx="1074100" cy="2008249"/>
          </a:xfrm>
          <a:prstGeom prst="rect">
            <a:avLst/>
          </a:prstGeom>
          <a:noFill/>
          <a:ln>
            <a:noFill/>
          </a:ln>
        </p:spPr>
      </p:pic>
      <p:sp>
        <p:nvSpPr>
          <p:cNvPr id="8" name="Title 2">
            <a:extLst>
              <a:ext uri="{FF2B5EF4-FFF2-40B4-BE49-F238E27FC236}">
                <a16:creationId xmlns:a16="http://schemas.microsoft.com/office/drawing/2014/main" xmlns="" id="{1A12E531-86D7-6FDA-AB5B-2FCA95425245}"/>
              </a:ext>
            </a:extLst>
          </p:cNvPr>
          <p:cNvSpPr>
            <a:spLocks noGrp="1"/>
          </p:cNvSpPr>
          <p:nvPr>
            <p:ph type="title" idx="4294967295"/>
          </p:nvPr>
        </p:nvSpPr>
        <p:spPr>
          <a:xfrm>
            <a:off x="2336784" y="740211"/>
            <a:ext cx="3895836" cy="1074300"/>
          </a:xfrm>
          <a:prstGeom prst="rect">
            <a:avLst/>
          </a:prstGeom>
        </p:spPr>
        <p:txBody>
          <a:bodyPr/>
          <a:lstStyle/>
          <a:p>
            <a:r>
              <a:rPr lang="en-US" sz="2800" b="1" dirty="0">
                <a:solidFill>
                  <a:srgbClr val="C00000"/>
                </a:solidFill>
              </a:rPr>
              <a:t>Isi </a:t>
            </a:r>
            <a:r>
              <a:rPr lang="en-US" sz="2800" b="1" dirty="0" err="1">
                <a:solidFill>
                  <a:srgbClr val="C00000"/>
                </a:solidFill>
              </a:rPr>
              <a:t>Kandungan</a:t>
            </a:r>
            <a:r>
              <a:rPr lang="en-US" sz="2800" b="1" dirty="0">
                <a:solidFill>
                  <a:srgbClr val="C00000"/>
                </a:solidFill>
              </a:rPr>
              <a:t> Hadis</a:t>
            </a:r>
            <a:endParaRPr lang="en-ID" sz="2800" b="1" dirty="0">
              <a:solidFill>
                <a:srgbClr val="C00000"/>
              </a:solidFill>
            </a:endParaRPr>
          </a:p>
        </p:txBody>
      </p:sp>
      <p:sp>
        <p:nvSpPr>
          <p:cNvPr id="9" name="TextBox 8">
            <a:extLst>
              <a:ext uri="{FF2B5EF4-FFF2-40B4-BE49-F238E27FC236}">
                <a16:creationId xmlns:a16="http://schemas.microsoft.com/office/drawing/2014/main" xmlns="" id="{963B9FE6-9CAD-1E0A-6D09-2D83F1CE1AF0}"/>
              </a:ext>
            </a:extLst>
          </p:cNvPr>
          <p:cNvSpPr txBox="1"/>
          <p:nvPr/>
        </p:nvSpPr>
        <p:spPr>
          <a:xfrm>
            <a:off x="1308850" y="1311008"/>
            <a:ext cx="6420316" cy="24006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err="1"/>
              <a:t>Menjadi</a:t>
            </a:r>
            <a:r>
              <a:rPr lang="en-US" sz="2000" dirty="0"/>
              <a:t> </a:t>
            </a:r>
            <a:r>
              <a:rPr lang="en-US" sz="2000" dirty="0" err="1"/>
              <a:t>umat</a:t>
            </a:r>
            <a:r>
              <a:rPr lang="en-US" sz="2000" dirty="0"/>
              <a:t> Islam yang </a:t>
            </a:r>
            <a:r>
              <a:rPr lang="en-US" sz="2000" dirty="0" err="1"/>
              <a:t>kuat</a:t>
            </a:r>
            <a:r>
              <a:rPr lang="en-US" sz="2000" dirty="0"/>
              <a:t>.</a:t>
            </a:r>
          </a:p>
          <a:p>
            <a:pPr marL="285750" indent="-285750">
              <a:lnSpc>
                <a:spcPct val="150000"/>
              </a:lnSpc>
              <a:buFont typeface="Arial" panose="020B0604020202020204" pitchFamily="34" charset="0"/>
              <a:buChar char="•"/>
            </a:pPr>
            <a:r>
              <a:rPr lang="en-US" sz="2000" dirty="0" err="1"/>
              <a:t>Menjauhkan</a:t>
            </a:r>
            <a:r>
              <a:rPr lang="en-US" sz="2000" dirty="0"/>
              <a:t> </a:t>
            </a:r>
            <a:r>
              <a:rPr lang="en-US" sz="2000" dirty="0" err="1"/>
              <a:t>diri</a:t>
            </a:r>
            <a:r>
              <a:rPr lang="en-US" sz="2000" dirty="0"/>
              <a:t> </a:t>
            </a:r>
            <a:r>
              <a:rPr lang="en-US" sz="2000" dirty="0" err="1"/>
              <a:t>dari</a:t>
            </a:r>
            <a:r>
              <a:rPr lang="en-US" sz="2000" dirty="0"/>
              <a:t> </a:t>
            </a:r>
            <a:r>
              <a:rPr lang="en-US" sz="2000" dirty="0" err="1"/>
              <a:t>meminta-minta</a:t>
            </a:r>
            <a:r>
              <a:rPr lang="en-US" sz="2000" dirty="0"/>
              <a:t> </a:t>
            </a:r>
            <a:r>
              <a:rPr lang="en-US" sz="2000" dirty="0" err="1"/>
              <a:t>karena</a:t>
            </a:r>
            <a:r>
              <a:rPr lang="en-US" sz="2000" dirty="0"/>
              <a:t> </a:t>
            </a:r>
            <a:r>
              <a:rPr lang="en-US" sz="2000" dirty="0" err="1"/>
              <a:t>dapat</a:t>
            </a:r>
            <a:r>
              <a:rPr lang="en-US" sz="2000" dirty="0"/>
              <a:t> </a:t>
            </a:r>
            <a:r>
              <a:rPr lang="en-US" sz="2000" dirty="0" err="1"/>
              <a:t>merendahkan</a:t>
            </a:r>
            <a:r>
              <a:rPr lang="en-US" sz="2000" dirty="0"/>
              <a:t> </a:t>
            </a:r>
            <a:r>
              <a:rPr lang="en-US" sz="2000" dirty="0" err="1"/>
              <a:t>derajat</a:t>
            </a:r>
            <a:r>
              <a:rPr lang="en-US" sz="2000" dirty="0"/>
              <a:t> dan </a:t>
            </a:r>
            <a:r>
              <a:rPr lang="en-US" sz="2000" dirty="0" err="1"/>
              <a:t>harga</a:t>
            </a:r>
            <a:r>
              <a:rPr lang="en-US" sz="2000" dirty="0"/>
              <a:t> </a:t>
            </a:r>
            <a:r>
              <a:rPr lang="en-US" sz="2000" dirty="0" err="1"/>
              <a:t>diri</a:t>
            </a:r>
            <a:r>
              <a:rPr lang="en-US" sz="2000" dirty="0"/>
              <a:t> </a:t>
            </a:r>
            <a:r>
              <a:rPr lang="en-US" sz="2000" dirty="0" err="1"/>
              <a:t>umat</a:t>
            </a:r>
            <a:r>
              <a:rPr lang="en-US" sz="2000" dirty="0"/>
              <a:t> Islam.</a:t>
            </a:r>
          </a:p>
          <a:p>
            <a:pPr marL="285750" indent="-285750">
              <a:lnSpc>
                <a:spcPct val="150000"/>
              </a:lnSpc>
              <a:buFont typeface="Arial" panose="020B0604020202020204" pitchFamily="34" charset="0"/>
              <a:buChar char="•"/>
            </a:pPr>
            <a:r>
              <a:rPr lang="en-US" sz="2000" dirty="0" err="1"/>
              <a:t>Selalu</a:t>
            </a:r>
            <a:r>
              <a:rPr lang="en-US" sz="2000" dirty="0"/>
              <a:t> </a:t>
            </a:r>
            <a:r>
              <a:rPr lang="en-US" sz="2000" dirty="0" err="1"/>
              <a:t>waspada</a:t>
            </a:r>
            <a:r>
              <a:rPr lang="en-US" sz="2000" dirty="0"/>
              <a:t> </a:t>
            </a:r>
            <a:r>
              <a:rPr lang="en-US" sz="2000" dirty="0" err="1"/>
              <a:t>terhadap</a:t>
            </a:r>
            <a:r>
              <a:rPr lang="en-US" sz="2000" dirty="0"/>
              <a:t> </a:t>
            </a:r>
            <a:r>
              <a:rPr lang="en-US" sz="2000" dirty="0" err="1"/>
              <a:t>kebodohan</a:t>
            </a:r>
            <a:r>
              <a:rPr lang="en-US" sz="2000" dirty="0"/>
              <a:t> dan </a:t>
            </a:r>
            <a:r>
              <a:rPr lang="en-US" sz="2000" dirty="0" err="1"/>
              <a:t>kemiskinan</a:t>
            </a:r>
            <a:r>
              <a:rPr lang="en-US" sz="2000" dirty="0"/>
              <a:t> </a:t>
            </a:r>
            <a:r>
              <a:rPr lang="en-US" sz="2000" dirty="0" err="1"/>
              <a:t>karena</a:t>
            </a:r>
            <a:r>
              <a:rPr lang="en-US" sz="2000" dirty="0"/>
              <a:t> </a:t>
            </a:r>
            <a:r>
              <a:rPr lang="en-US" sz="2000" dirty="0" err="1"/>
              <a:t>dapat</a:t>
            </a:r>
            <a:r>
              <a:rPr lang="en-US" sz="2000" dirty="0"/>
              <a:t> </a:t>
            </a:r>
            <a:r>
              <a:rPr lang="en-US" sz="2000" dirty="0" err="1"/>
              <a:t>medekatkan</a:t>
            </a:r>
            <a:r>
              <a:rPr lang="en-US" sz="2000" dirty="0"/>
              <a:t> pada </a:t>
            </a:r>
            <a:r>
              <a:rPr lang="en-US" sz="2000" dirty="0" err="1"/>
              <a:t>kekafiran</a:t>
            </a:r>
            <a:r>
              <a:rPr lang="en-US" sz="2000" dirty="0"/>
              <a:t>. </a:t>
            </a:r>
          </a:p>
        </p:txBody>
      </p:sp>
    </p:spTree>
    <p:extLst>
      <p:ext uri="{BB962C8B-B14F-4D97-AF65-F5344CB8AC3E}">
        <p14:creationId xmlns:p14="http://schemas.microsoft.com/office/powerpoint/2010/main" val="2771371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grpSp>
        <p:nvGrpSpPr>
          <p:cNvPr id="4" name="Group 3"/>
          <p:cNvGrpSpPr/>
          <p:nvPr/>
        </p:nvGrpSpPr>
        <p:grpSpPr>
          <a:xfrm>
            <a:off x="152400" y="133350"/>
            <a:ext cx="3343275" cy="719269"/>
            <a:chOff x="152400" y="133350"/>
            <a:chExt cx="3343275" cy="719269"/>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33350"/>
              <a:ext cx="3343275" cy="719269"/>
            </a:xfrm>
            <a:prstGeom prst="rect">
              <a:avLst/>
            </a:prstGeom>
          </p:spPr>
        </p:pic>
        <p:sp>
          <p:nvSpPr>
            <p:cNvPr id="2" name="TextBox 1">
              <a:extLst>
                <a:ext uri="{FF2B5EF4-FFF2-40B4-BE49-F238E27FC236}">
                  <a16:creationId xmlns:a16="http://schemas.microsoft.com/office/drawing/2014/main" xmlns="" id="{343B2B88-9615-DC9B-03A6-8A8425ED6EAB}"/>
                </a:ext>
              </a:extLst>
            </p:cNvPr>
            <p:cNvSpPr txBox="1"/>
            <p:nvPr/>
          </p:nvSpPr>
          <p:spPr>
            <a:xfrm>
              <a:off x="1143000" y="262151"/>
              <a:ext cx="2035589" cy="461665"/>
            </a:xfrm>
            <a:prstGeom prst="rect">
              <a:avLst/>
            </a:prstGeom>
            <a:noFill/>
          </p:spPr>
          <p:txBody>
            <a:bodyPr wrap="square" rtlCol="0">
              <a:spAutoFit/>
            </a:bodyPr>
            <a:lstStyle/>
            <a:p>
              <a:r>
                <a:rPr lang="en-US" sz="2400" b="1" spc="300" dirty="0" err="1">
                  <a:solidFill>
                    <a:srgbClr val="C00000"/>
                  </a:solidFill>
                  <a:latin typeface="+mj-lt"/>
                </a:rPr>
                <a:t>Etos</a:t>
              </a:r>
              <a:r>
                <a:rPr lang="en-US" sz="2400" b="1" spc="300" dirty="0">
                  <a:solidFill>
                    <a:srgbClr val="C00000"/>
                  </a:solidFill>
                  <a:latin typeface="+mj-lt"/>
                </a:rPr>
                <a:t> </a:t>
              </a:r>
              <a:r>
                <a:rPr lang="en-US" sz="2400" b="1" spc="300" dirty="0" err="1">
                  <a:solidFill>
                    <a:srgbClr val="C00000"/>
                  </a:solidFill>
                  <a:latin typeface="+mj-lt"/>
                </a:rPr>
                <a:t>Kerja</a:t>
              </a:r>
              <a:r>
                <a:rPr lang="en-US" sz="2400" b="1" spc="300" dirty="0">
                  <a:solidFill>
                    <a:srgbClr val="C00000"/>
                  </a:solidFill>
                  <a:latin typeface="+mj-lt"/>
                </a:rPr>
                <a:t> </a:t>
              </a:r>
              <a:endParaRPr lang="en-ID" sz="2400" b="1" spc="300" dirty="0">
                <a:solidFill>
                  <a:srgbClr val="C00000"/>
                </a:solidFill>
                <a:latin typeface="+mj-lt"/>
              </a:endParaRPr>
            </a:p>
          </p:txBody>
        </p:sp>
      </p:grpSp>
      <p:sp>
        <p:nvSpPr>
          <p:cNvPr id="5" name="Rectangle 4"/>
          <p:cNvSpPr/>
          <p:nvPr/>
        </p:nvSpPr>
        <p:spPr>
          <a:xfrm>
            <a:off x="472550" y="1047750"/>
            <a:ext cx="1820883" cy="400110"/>
          </a:xfrm>
          <a:prstGeom prst="rect">
            <a:avLst/>
          </a:prstGeom>
        </p:spPr>
        <p:txBody>
          <a:bodyPr wrap="none">
            <a:spAutoFit/>
          </a:bodyPr>
          <a:lstStyle/>
          <a:p>
            <a:pPr algn="ctr"/>
            <a:r>
              <a:rPr lang="en-US" sz="2000" b="1" spc="300" dirty="0" err="1">
                <a:solidFill>
                  <a:srgbClr val="005C4A"/>
                </a:solidFill>
              </a:rPr>
              <a:t>Pengertian</a:t>
            </a:r>
            <a:r>
              <a:rPr lang="en-US" sz="2000" b="1" spc="300" dirty="0">
                <a:solidFill>
                  <a:srgbClr val="005C4A"/>
                </a:solidFill>
              </a:rPr>
              <a:t> </a:t>
            </a:r>
          </a:p>
        </p:txBody>
      </p:sp>
      <p:sp>
        <p:nvSpPr>
          <p:cNvPr id="6" name="Rectangle 5"/>
          <p:cNvSpPr/>
          <p:nvPr/>
        </p:nvSpPr>
        <p:spPr>
          <a:xfrm>
            <a:off x="2820746" y="1047750"/>
            <a:ext cx="6019800" cy="1200329"/>
          </a:xfrm>
          <a:prstGeom prst="rect">
            <a:avLst/>
          </a:prstGeom>
        </p:spPr>
        <p:txBody>
          <a:bodyPr wrap="square">
            <a:spAutoFit/>
          </a:bodyPr>
          <a:lstStyle/>
          <a:p>
            <a:pPr marL="342900" indent="-342900">
              <a:buFont typeface="Wingdings" panose="05000000000000000000" pitchFamily="2" charset="2"/>
              <a:buChar char="§"/>
            </a:pPr>
            <a:r>
              <a:rPr lang="en-US" dirty="0" err="1"/>
              <a:t>Etos</a:t>
            </a:r>
            <a:r>
              <a:rPr lang="en-US" dirty="0"/>
              <a:t> </a:t>
            </a:r>
            <a:r>
              <a:rPr lang="en-US" dirty="0" err="1"/>
              <a:t>kerja</a:t>
            </a:r>
            <a:r>
              <a:rPr lang="en-US" dirty="0"/>
              <a:t> </a:t>
            </a:r>
            <a:r>
              <a:rPr lang="en-US" dirty="0" err="1"/>
              <a:t>dapat</a:t>
            </a:r>
            <a:r>
              <a:rPr lang="en-US" dirty="0"/>
              <a:t> </a:t>
            </a:r>
            <a:r>
              <a:rPr lang="en-US" dirty="0" err="1"/>
              <a:t>diartikan</a:t>
            </a:r>
            <a:r>
              <a:rPr lang="en-US" dirty="0"/>
              <a:t> </a:t>
            </a:r>
            <a:r>
              <a:rPr lang="en-US" dirty="0" err="1"/>
              <a:t>sebagai</a:t>
            </a:r>
            <a:r>
              <a:rPr lang="en-US" dirty="0"/>
              <a:t> </a:t>
            </a:r>
            <a:r>
              <a:rPr lang="en-US" dirty="0" err="1"/>
              <a:t>kerja</a:t>
            </a:r>
            <a:r>
              <a:rPr lang="en-US" dirty="0"/>
              <a:t> </a:t>
            </a:r>
            <a:r>
              <a:rPr lang="en-US" dirty="0" err="1"/>
              <a:t>keras</a:t>
            </a:r>
            <a:r>
              <a:rPr lang="en-US" dirty="0"/>
              <a:t>.</a:t>
            </a:r>
          </a:p>
          <a:p>
            <a:pPr marL="342900" indent="-342900">
              <a:buFont typeface="Wingdings" panose="05000000000000000000" pitchFamily="2" charset="2"/>
              <a:buChar char="§"/>
            </a:pPr>
            <a:r>
              <a:rPr lang="en-US" dirty="0" err="1"/>
              <a:t>Menurut</a:t>
            </a:r>
            <a:r>
              <a:rPr lang="en-US" dirty="0"/>
              <a:t> KBBI, </a:t>
            </a:r>
            <a:r>
              <a:rPr lang="en-US" dirty="0" err="1"/>
              <a:t>etos</a:t>
            </a:r>
            <a:r>
              <a:rPr lang="en-US" dirty="0"/>
              <a:t> </a:t>
            </a:r>
            <a:r>
              <a:rPr lang="en-US" dirty="0" err="1"/>
              <a:t>kerja</a:t>
            </a:r>
            <a:r>
              <a:rPr lang="en-US" dirty="0"/>
              <a:t> </a:t>
            </a:r>
            <a:r>
              <a:rPr lang="en-US" dirty="0" err="1"/>
              <a:t>adalah</a:t>
            </a:r>
            <a:r>
              <a:rPr lang="en-US" dirty="0"/>
              <a:t> </a:t>
            </a:r>
            <a:r>
              <a:rPr lang="en-US" dirty="0" err="1"/>
              <a:t>semangat</a:t>
            </a:r>
            <a:r>
              <a:rPr lang="en-US" dirty="0"/>
              <a:t> </a:t>
            </a:r>
            <a:r>
              <a:rPr lang="en-US" dirty="0" err="1"/>
              <a:t>kerja</a:t>
            </a:r>
            <a:r>
              <a:rPr lang="en-US" dirty="0"/>
              <a:t> yang </a:t>
            </a:r>
            <a:r>
              <a:rPr lang="en-US" dirty="0" err="1"/>
              <a:t>menjadi</a:t>
            </a:r>
            <a:r>
              <a:rPr lang="en-US" dirty="0"/>
              <a:t> </a:t>
            </a:r>
            <a:r>
              <a:rPr lang="en-US" dirty="0" err="1"/>
              <a:t>ciri</a:t>
            </a:r>
            <a:r>
              <a:rPr lang="en-US" dirty="0"/>
              <a:t> </a:t>
            </a:r>
            <a:r>
              <a:rPr lang="en-US" dirty="0" err="1"/>
              <a:t>khas</a:t>
            </a:r>
            <a:r>
              <a:rPr lang="en-US" dirty="0"/>
              <a:t> </a:t>
            </a:r>
            <a:r>
              <a:rPr lang="en-US" dirty="0" err="1"/>
              <a:t>dan</a:t>
            </a:r>
            <a:r>
              <a:rPr lang="en-US" dirty="0"/>
              <a:t> </a:t>
            </a:r>
            <a:r>
              <a:rPr lang="en-US" dirty="0" err="1"/>
              <a:t>keyakinan</a:t>
            </a:r>
            <a:r>
              <a:rPr lang="en-US" dirty="0"/>
              <a:t> </a:t>
            </a:r>
            <a:r>
              <a:rPr lang="en-US" dirty="0" err="1"/>
              <a:t>seseorang</a:t>
            </a:r>
            <a:r>
              <a:rPr lang="en-US" dirty="0"/>
              <a:t> </a:t>
            </a:r>
            <a:r>
              <a:rPr lang="en-US" dirty="0" err="1"/>
              <a:t>atau</a:t>
            </a:r>
            <a:r>
              <a:rPr lang="en-US" dirty="0"/>
              <a:t> </a:t>
            </a:r>
            <a:r>
              <a:rPr lang="en-US" dirty="0" err="1"/>
              <a:t>suatu</a:t>
            </a:r>
            <a:r>
              <a:rPr lang="en-US" dirty="0"/>
              <a:t> </a:t>
            </a:r>
            <a:r>
              <a:rPr lang="en-US" dirty="0" err="1"/>
              <a:t>kelompok</a:t>
            </a:r>
            <a:r>
              <a:rPr lang="en-US" dirty="0"/>
              <a:t> .  </a:t>
            </a:r>
            <a:endParaRPr lang="en-ID" dirty="0"/>
          </a:p>
        </p:txBody>
      </p:sp>
      <p:sp>
        <p:nvSpPr>
          <p:cNvPr id="7" name="Rectangle 6"/>
          <p:cNvSpPr/>
          <p:nvPr/>
        </p:nvSpPr>
        <p:spPr>
          <a:xfrm>
            <a:off x="534746" y="2571750"/>
            <a:ext cx="2643843" cy="1323439"/>
          </a:xfrm>
          <a:prstGeom prst="rect">
            <a:avLst/>
          </a:prstGeom>
        </p:spPr>
        <p:txBody>
          <a:bodyPr wrap="square">
            <a:spAutoFit/>
          </a:bodyPr>
          <a:lstStyle/>
          <a:p>
            <a:r>
              <a:rPr lang="en-US" sz="2000" b="1" spc="300" dirty="0" err="1">
                <a:solidFill>
                  <a:srgbClr val="005C4A"/>
                </a:solidFill>
                <a:latin typeface="+mj-lt"/>
              </a:rPr>
              <a:t>Karakteristik</a:t>
            </a:r>
            <a:r>
              <a:rPr lang="en-US" sz="2000" b="1" spc="300" dirty="0">
                <a:solidFill>
                  <a:srgbClr val="005C4A"/>
                </a:solidFill>
                <a:latin typeface="+mj-lt"/>
              </a:rPr>
              <a:t> orang yang </a:t>
            </a:r>
            <a:r>
              <a:rPr lang="en-US" sz="2000" b="1" spc="300" dirty="0" err="1">
                <a:solidFill>
                  <a:srgbClr val="005C4A"/>
                </a:solidFill>
                <a:latin typeface="+mj-lt"/>
              </a:rPr>
              <a:t>memiliki</a:t>
            </a:r>
            <a:r>
              <a:rPr lang="en-US" sz="2000" b="1" spc="300" dirty="0">
                <a:solidFill>
                  <a:srgbClr val="005C4A"/>
                </a:solidFill>
                <a:latin typeface="+mj-lt"/>
              </a:rPr>
              <a:t> </a:t>
            </a:r>
            <a:r>
              <a:rPr lang="en-US" sz="2000" b="1" spc="300" dirty="0" err="1">
                <a:solidFill>
                  <a:srgbClr val="005C4A"/>
                </a:solidFill>
                <a:latin typeface="+mj-lt"/>
              </a:rPr>
              <a:t>etos</a:t>
            </a:r>
            <a:r>
              <a:rPr lang="en-US" sz="2000" b="1" spc="300" dirty="0">
                <a:solidFill>
                  <a:srgbClr val="005C4A"/>
                </a:solidFill>
                <a:latin typeface="+mj-lt"/>
              </a:rPr>
              <a:t> </a:t>
            </a:r>
            <a:r>
              <a:rPr lang="en-US" sz="2000" b="1" spc="300" dirty="0" err="1">
                <a:solidFill>
                  <a:srgbClr val="005C4A"/>
                </a:solidFill>
                <a:latin typeface="+mj-lt"/>
              </a:rPr>
              <a:t>kerja</a:t>
            </a:r>
            <a:r>
              <a:rPr lang="en-US" sz="2000" b="1" spc="300" dirty="0">
                <a:solidFill>
                  <a:srgbClr val="005C4A"/>
                </a:solidFill>
                <a:latin typeface="+mj-lt"/>
              </a:rPr>
              <a:t>  </a:t>
            </a:r>
          </a:p>
        </p:txBody>
      </p:sp>
      <p:sp>
        <p:nvSpPr>
          <p:cNvPr id="8" name="Rectangle 7"/>
          <p:cNvSpPr/>
          <p:nvPr/>
        </p:nvSpPr>
        <p:spPr>
          <a:xfrm>
            <a:off x="2820746" y="2483541"/>
            <a:ext cx="3046654" cy="2031325"/>
          </a:xfrm>
          <a:prstGeom prst="rect">
            <a:avLst/>
          </a:prstGeom>
        </p:spPr>
        <p:txBody>
          <a:bodyPr wrap="square">
            <a:spAutoFit/>
          </a:bodyPr>
          <a:lstStyle/>
          <a:p>
            <a:pPr marL="285750" indent="-285750">
              <a:buFont typeface="Wingdings" panose="05000000000000000000" pitchFamily="2" charset="2"/>
              <a:buChar char="§"/>
            </a:pPr>
            <a:r>
              <a:rPr lang="en-US" dirty="0" err="1"/>
              <a:t>Memiliki</a:t>
            </a:r>
            <a:r>
              <a:rPr lang="en-US" dirty="0"/>
              <a:t> </a:t>
            </a:r>
            <a:r>
              <a:rPr lang="en-US" dirty="0" err="1"/>
              <a:t>sikap</a:t>
            </a:r>
            <a:r>
              <a:rPr lang="en-US" dirty="0"/>
              <a:t> </a:t>
            </a:r>
            <a:r>
              <a:rPr lang="en-US" dirty="0" err="1"/>
              <a:t>disiplin</a:t>
            </a:r>
            <a:r>
              <a:rPr lang="en-US" dirty="0"/>
              <a:t>.</a:t>
            </a:r>
          </a:p>
          <a:p>
            <a:pPr marL="285750" indent="-285750">
              <a:buFont typeface="Wingdings" panose="05000000000000000000" pitchFamily="2" charset="2"/>
              <a:buChar char="§"/>
            </a:pPr>
            <a:r>
              <a:rPr lang="en-US" dirty="0" err="1"/>
              <a:t>Selalu</a:t>
            </a:r>
            <a:r>
              <a:rPr lang="en-US" dirty="0"/>
              <a:t> </a:t>
            </a:r>
            <a:r>
              <a:rPr lang="en-US" dirty="0" err="1"/>
              <a:t>menghargai</a:t>
            </a:r>
            <a:r>
              <a:rPr lang="en-US" dirty="0"/>
              <a:t> </a:t>
            </a:r>
            <a:r>
              <a:rPr lang="en-US" dirty="0" err="1"/>
              <a:t>waktu</a:t>
            </a:r>
            <a:r>
              <a:rPr lang="en-US" dirty="0"/>
              <a:t>. </a:t>
            </a:r>
            <a:endParaRPr lang="en-ID" dirty="0"/>
          </a:p>
          <a:p>
            <a:pPr marL="285750" indent="-285750">
              <a:buFont typeface="Wingdings" panose="05000000000000000000" pitchFamily="2" charset="2"/>
              <a:buChar char="§"/>
            </a:pPr>
            <a:r>
              <a:rPr lang="en-US" dirty="0" err="1"/>
              <a:t>Memiliki</a:t>
            </a:r>
            <a:r>
              <a:rPr lang="en-US" dirty="0"/>
              <a:t> </a:t>
            </a:r>
            <a:r>
              <a:rPr lang="en-US" dirty="0" err="1"/>
              <a:t>inisiatif</a:t>
            </a:r>
            <a:r>
              <a:rPr lang="en-US" dirty="0"/>
              <a:t>.</a:t>
            </a:r>
            <a:endParaRPr lang="en-ID" dirty="0"/>
          </a:p>
          <a:p>
            <a:pPr marL="285750" indent="-285750">
              <a:buFont typeface="Wingdings" panose="05000000000000000000" pitchFamily="2" charset="2"/>
              <a:buChar char="§"/>
            </a:pPr>
            <a:r>
              <a:rPr lang="en-US" dirty="0" err="1"/>
              <a:t>Betanggung</a:t>
            </a:r>
            <a:r>
              <a:rPr lang="en-US" dirty="0"/>
              <a:t> </a:t>
            </a:r>
            <a:r>
              <a:rPr lang="en-US" dirty="0" err="1"/>
              <a:t>jawab</a:t>
            </a:r>
            <a:r>
              <a:rPr lang="en-US" dirty="0"/>
              <a:t> </a:t>
            </a:r>
            <a:r>
              <a:rPr lang="en-US" dirty="0" err="1"/>
              <a:t>dalam</a:t>
            </a:r>
            <a:r>
              <a:rPr lang="en-US" dirty="0"/>
              <a:t> </a:t>
            </a:r>
            <a:r>
              <a:rPr lang="en-US" dirty="0" err="1"/>
              <a:t>bekerja</a:t>
            </a:r>
            <a:r>
              <a:rPr lang="en-US" dirty="0"/>
              <a:t>. </a:t>
            </a:r>
            <a:endParaRPr lang="en-ID" dirty="0"/>
          </a:p>
          <a:p>
            <a:pPr marL="285750" indent="-285750">
              <a:buFont typeface="Wingdings" panose="05000000000000000000" pitchFamily="2" charset="2"/>
              <a:buChar char="§"/>
            </a:pPr>
            <a:r>
              <a:rPr lang="en-US" dirty="0" err="1"/>
              <a:t>Memiliki</a:t>
            </a:r>
            <a:r>
              <a:rPr lang="en-US" dirty="0"/>
              <a:t> </a:t>
            </a:r>
            <a:r>
              <a:rPr lang="en-US" dirty="0" err="1"/>
              <a:t>dedikasi</a:t>
            </a:r>
            <a:r>
              <a:rPr lang="en-US" dirty="0"/>
              <a:t> </a:t>
            </a:r>
            <a:r>
              <a:rPr lang="en-US" dirty="0" err="1"/>
              <a:t>tinggi</a:t>
            </a:r>
            <a:r>
              <a:rPr lang="en-US" dirty="0"/>
              <a:t> </a:t>
            </a:r>
            <a:r>
              <a:rPr lang="en-US" dirty="0" err="1"/>
              <a:t>untuk</a:t>
            </a:r>
            <a:r>
              <a:rPr lang="en-US" dirty="0"/>
              <a:t> </a:t>
            </a:r>
            <a:r>
              <a:rPr lang="en-US" dirty="0" err="1"/>
              <a:t>pekerjaan</a:t>
            </a:r>
            <a:r>
              <a:rPr lang="en-US" dirty="0"/>
              <a:t>.</a:t>
            </a:r>
            <a:endParaRPr lang="en-ID" dirty="0"/>
          </a:p>
        </p:txBody>
      </p:sp>
      <p:pic>
        <p:nvPicPr>
          <p:cNvPr id="11" name="Picture 10">
            <a:extLst>
              <a:ext uri="{FF2B5EF4-FFF2-40B4-BE49-F238E27FC236}">
                <a16:creationId xmlns:a16="http://schemas.microsoft.com/office/drawing/2014/main" xmlns="" id="{E79DB22A-7D01-17B2-0BE4-B6088D5F278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0400" y1="48625" x2="22000" y2="48063"/>
                        <a14:foregroundMark x1="21400" y1="36250" x2="23200" y2="36938"/>
                        <a14:foregroundMark x1="26467" y1="27375" x2="27467" y2="29188"/>
                        <a14:foregroundMark x1="34133" y1="17750" x2="35200" y2="21125"/>
                        <a14:foregroundMark x1="46000" y1="14188" x2="45267" y2="17500"/>
                        <a14:foregroundMark x1="59067" y1="16375" x2="56667" y2="20125"/>
                        <a14:foregroundMark x1="68933" y1="22250" x2="66467" y2="23750"/>
                        <a14:foregroundMark x1="78867" y1="31125" x2="71467" y2="31688"/>
                        <a14:foregroundMark x1="78133" y1="42500" x2="74733" y2="42250"/>
                        <a14:foregroundMark x1="73733" y1="49875" x2="71067" y2="47938"/>
                      </a14:backgroundRemoval>
                    </a14:imgEffect>
                    <a14:imgEffect>
                      <a14:colorTemperature colorTemp="11200"/>
                    </a14:imgEffect>
                  </a14:imgLayer>
                </a14:imgProps>
              </a:ext>
            </a:extLst>
          </a:blip>
          <a:stretch>
            <a:fillRect/>
          </a:stretch>
        </p:blipFill>
        <p:spPr>
          <a:xfrm>
            <a:off x="7719136" y="262151"/>
            <a:ext cx="1424108" cy="1519049"/>
          </a:xfrm>
          <a:prstGeom prst="rect">
            <a:avLst/>
          </a:prstGeom>
        </p:spPr>
      </p:pic>
      <p:pic>
        <p:nvPicPr>
          <p:cNvPr id="12" name="Picture 11">
            <a:extLst>
              <a:ext uri="{FF2B5EF4-FFF2-40B4-BE49-F238E27FC236}">
                <a16:creationId xmlns:a16="http://schemas.microsoft.com/office/drawing/2014/main" xmlns="" id="{1FCB30BC-F097-3833-20FD-CB73F80E5E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3887" y="2350485"/>
            <a:ext cx="2950753" cy="1955365"/>
          </a:xfrm>
          <a:prstGeom prst="ellipse">
            <a:avLst/>
          </a:prstGeom>
          <a:effectLst>
            <a:outerShdw blurRad="76200" dir="18900000" sy="23000" kx="-1200000" algn="bl" rotWithShape="0">
              <a:prstClr val="black">
                <a:alpha val="20000"/>
              </a:prstClr>
            </a:outerShdw>
          </a:effectLst>
        </p:spPr>
      </p:pic>
      <p:sp>
        <p:nvSpPr>
          <p:cNvPr id="13" name="TextBox 12">
            <a:extLst>
              <a:ext uri="{FF2B5EF4-FFF2-40B4-BE49-F238E27FC236}">
                <a16:creationId xmlns:a16="http://schemas.microsoft.com/office/drawing/2014/main" xmlns="" id="{D562A407-463C-9214-5827-5F3DC426DC4C}"/>
              </a:ext>
            </a:extLst>
          </p:cNvPr>
          <p:cNvSpPr txBox="1"/>
          <p:nvPr/>
        </p:nvSpPr>
        <p:spPr>
          <a:xfrm>
            <a:off x="6449990" y="4318878"/>
            <a:ext cx="3962400" cy="246221"/>
          </a:xfrm>
          <a:prstGeom prst="rect">
            <a:avLst/>
          </a:prstGeom>
          <a:noFill/>
        </p:spPr>
        <p:txBody>
          <a:bodyPr wrap="square" rtlCol="0">
            <a:spAutoFit/>
          </a:bodyPr>
          <a:lstStyle/>
          <a:p>
            <a:r>
              <a:rPr lang="en-US" sz="1000" dirty="0" err="1"/>
              <a:t>Sumber</a:t>
            </a:r>
            <a:r>
              <a:rPr lang="en-US" sz="1000" dirty="0"/>
              <a:t>: </a:t>
            </a:r>
            <a:r>
              <a:rPr lang="en-US" sz="1000" i="1" dirty="0"/>
              <a:t>shutterstock.com</a:t>
            </a:r>
            <a:r>
              <a:rPr lang="en-US" sz="1000" dirty="0"/>
              <a:t>/1954601692</a:t>
            </a:r>
            <a:endParaRPr lang="en-ID" sz="1000" dirty="0"/>
          </a:p>
        </p:txBody>
      </p:sp>
    </p:spTree>
    <p:extLst>
      <p:ext uri="{BB962C8B-B14F-4D97-AF65-F5344CB8AC3E}">
        <p14:creationId xmlns:p14="http://schemas.microsoft.com/office/powerpoint/2010/main" val="895119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500"/>
                                        <p:tgtEl>
                                          <p:spTgt spid="8">
                                            <p:txEl>
                                              <p:pRg st="1" end="1"/>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500"/>
                                        <p:tgtEl>
                                          <p:spTgt spid="8">
                                            <p:txEl>
                                              <p:pRg st="2" end="2"/>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fade">
                                      <p:cBhvr>
                                        <p:cTn id="43" dur="500"/>
                                        <p:tgtEl>
                                          <p:spTgt spid="8">
                                            <p:txEl>
                                              <p:pRg st="3" end="3"/>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 y="0"/>
            <a:ext cx="9152138" cy="5143500"/>
          </a:xfrm>
          <a:prstGeom prst="rect">
            <a:avLst/>
          </a:prstGeom>
        </p:spPr>
      </p:pic>
      <p:sp>
        <p:nvSpPr>
          <p:cNvPr id="2" name="Google Shape;714;p37"/>
          <p:cNvSpPr txBox="1">
            <a:spLocks/>
          </p:cNvSpPr>
          <p:nvPr/>
        </p:nvSpPr>
        <p:spPr>
          <a:xfrm>
            <a:off x="268945" y="1559978"/>
            <a:ext cx="3855546" cy="11709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mj-lt"/>
              <a:buAutoNum type="arabicPeriod"/>
            </a:pPr>
            <a:r>
              <a:rPr lang="en-US" sz="1800" dirty="0"/>
              <a:t>Islam </a:t>
            </a:r>
            <a:r>
              <a:rPr lang="en-US" sz="1800" dirty="0" err="1"/>
              <a:t>memerintahkan</a:t>
            </a:r>
            <a:r>
              <a:rPr lang="en-US" sz="1800" dirty="0"/>
              <a:t> </a:t>
            </a:r>
            <a:r>
              <a:rPr lang="en-US" sz="1800" dirty="0" err="1"/>
              <a:t>umatnya</a:t>
            </a:r>
            <a:r>
              <a:rPr lang="en-US" sz="1800" dirty="0"/>
              <a:t> </a:t>
            </a:r>
            <a:r>
              <a:rPr lang="en-US" sz="1800" dirty="0" err="1"/>
              <a:t>untuk</a:t>
            </a:r>
            <a:r>
              <a:rPr lang="en-US" sz="1800" dirty="0"/>
              <a:t> </a:t>
            </a:r>
            <a:r>
              <a:rPr lang="en-US" sz="1800" dirty="0" err="1"/>
              <a:t>kerja</a:t>
            </a:r>
            <a:r>
              <a:rPr lang="en-US" sz="1800" dirty="0"/>
              <a:t> </a:t>
            </a:r>
            <a:r>
              <a:rPr lang="en-US" sz="1800" dirty="0" err="1"/>
              <a:t>keras</a:t>
            </a:r>
            <a:r>
              <a:rPr lang="en-US" sz="1800" dirty="0"/>
              <a:t>.</a:t>
            </a:r>
          </a:p>
          <a:p>
            <a:pPr>
              <a:spcBef>
                <a:spcPts val="0"/>
              </a:spcBef>
              <a:buFont typeface="+mj-lt"/>
              <a:buAutoNum type="arabicPeriod"/>
            </a:pPr>
            <a:r>
              <a:rPr lang="en-US" sz="1800" dirty="0" err="1"/>
              <a:t>Etos</a:t>
            </a:r>
            <a:r>
              <a:rPr lang="en-US" sz="1800" dirty="0"/>
              <a:t> </a:t>
            </a:r>
            <a:r>
              <a:rPr lang="en-US" sz="1800" dirty="0" err="1"/>
              <a:t>kerja</a:t>
            </a:r>
            <a:r>
              <a:rPr lang="en-US" sz="1800" dirty="0"/>
              <a:t> </a:t>
            </a:r>
            <a:r>
              <a:rPr lang="en-US" sz="1800" dirty="0" err="1"/>
              <a:t>memberi</a:t>
            </a:r>
            <a:r>
              <a:rPr lang="en-US" sz="1800" dirty="0"/>
              <a:t> </a:t>
            </a:r>
            <a:r>
              <a:rPr lang="en-US" sz="1800" dirty="0" err="1"/>
              <a:t>peluang</a:t>
            </a:r>
            <a:r>
              <a:rPr lang="en-US" sz="1800" dirty="0"/>
              <a:t> </a:t>
            </a:r>
            <a:r>
              <a:rPr lang="en-US" sz="1800" dirty="0" err="1"/>
              <a:t>untuk</a:t>
            </a:r>
            <a:r>
              <a:rPr lang="en-US" sz="1800" dirty="0"/>
              <a:t> </a:t>
            </a:r>
            <a:r>
              <a:rPr lang="en-US" sz="1800" dirty="0" err="1"/>
              <a:t>meraih</a:t>
            </a:r>
            <a:r>
              <a:rPr lang="en-US" sz="1800" dirty="0"/>
              <a:t> </a:t>
            </a:r>
            <a:r>
              <a:rPr lang="en-US" sz="1800" dirty="0" err="1"/>
              <a:t>hasil</a:t>
            </a:r>
            <a:r>
              <a:rPr lang="en-US" sz="1800" dirty="0"/>
              <a:t> yang </a:t>
            </a:r>
            <a:r>
              <a:rPr lang="en-US" sz="1800" dirty="0" err="1"/>
              <a:t>maksimal</a:t>
            </a:r>
            <a:endParaRPr lang="en-US" sz="1800" dirty="0"/>
          </a:p>
          <a:p>
            <a:pPr>
              <a:spcBef>
                <a:spcPts val="0"/>
              </a:spcBef>
              <a:buFont typeface="+mj-lt"/>
              <a:buAutoNum type="arabicPeriod"/>
            </a:pPr>
            <a:r>
              <a:rPr lang="en-US" sz="1800" dirty="0" err="1"/>
              <a:t>Umat</a:t>
            </a:r>
            <a:r>
              <a:rPr lang="en-US" sz="1800" dirty="0"/>
              <a:t> </a:t>
            </a:r>
            <a:r>
              <a:rPr lang="en-US" sz="1800" dirty="0" err="1"/>
              <a:t>islam</a:t>
            </a:r>
            <a:r>
              <a:rPr lang="en-US" sz="1800" dirty="0"/>
              <a:t> yang </a:t>
            </a:r>
            <a:r>
              <a:rPr lang="en-US" sz="1800" dirty="0" err="1"/>
              <a:t>kuat</a:t>
            </a:r>
            <a:r>
              <a:rPr lang="en-US" sz="1800" dirty="0"/>
              <a:t> </a:t>
            </a:r>
            <a:r>
              <a:rPr lang="en-US" sz="1800" dirty="0" err="1"/>
              <a:t>secara</a:t>
            </a:r>
            <a:r>
              <a:rPr lang="en-US" sz="1800" dirty="0"/>
              <a:t> </a:t>
            </a:r>
            <a:r>
              <a:rPr lang="en-US" sz="1800" dirty="0" err="1"/>
              <a:t>ekonomi</a:t>
            </a:r>
            <a:r>
              <a:rPr lang="en-US" sz="1800" dirty="0"/>
              <a:t> </a:t>
            </a:r>
            <a:r>
              <a:rPr lang="en-US" sz="1800" dirty="0" err="1"/>
              <a:t>lebih</a:t>
            </a:r>
            <a:r>
              <a:rPr lang="en-US" sz="1800" dirty="0"/>
              <a:t> </a:t>
            </a:r>
            <a:r>
              <a:rPr lang="en-US" sz="1800" dirty="0" err="1"/>
              <a:t>dicintai</a:t>
            </a:r>
            <a:r>
              <a:rPr lang="en-US" sz="1800" dirty="0"/>
              <a:t> Allah </a:t>
            </a:r>
            <a:r>
              <a:rPr lang="en-US" sz="1800" dirty="0" err="1"/>
              <a:t>Swt</a:t>
            </a:r>
            <a:r>
              <a:rPr lang="en-US" sz="1800" dirty="0"/>
              <a:t>. </a:t>
            </a:r>
            <a:r>
              <a:rPr lang="en-US" sz="1800" dirty="0" err="1"/>
              <a:t>karena</a:t>
            </a:r>
            <a:r>
              <a:rPr lang="en-US" sz="1800" dirty="0"/>
              <a:t> </a:t>
            </a:r>
            <a:r>
              <a:rPr lang="en-US" sz="1800" dirty="0" err="1"/>
              <a:t>dapat</a:t>
            </a:r>
            <a:r>
              <a:rPr lang="en-US" sz="1800" dirty="0"/>
              <a:t> </a:t>
            </a:r>
            <a:r>
              <a:rPr lang="en-US" sz="1800" dirty="0" err="1"/>
              <a:t>memberi</a:t>
            </a:r>
            <a:r>
              <a:rPr lang="en-US" sz="1800" dirty="0"/>
              <a:t> </a:t>
            </a:r>
            <a:r>
              <a:rPr lang="en-US" sz="1800" dirty="0" err="1"/>
              <a:t>keleluasaan</a:t>
            </a:r>
            <a:r>
              <a:rPr lang="en-US" sz="1800" dirty="0"/>
              <a:t> </a:t>
            </a:r>
            <a:r>
              <a:rPr lang="en-US" sz="1800" dirty="0" err="1"/>
              <a:t>untuk</a:t>
            </a:r>
            <a:r>
              <a:rPr lang="en-US" sz="1800" dirty="0"/>
              <a:t> </a:t>
            </a:r>
            <a:r>
              <a:rPr lang="en-US" sz="1800" dirty="0" err="1"/>
              <a:t>beramal</a:t>
            </a:r>
            <a:r>
              <a:rPr lang="en-US" sz="1800" dirty="0"/>
              <a:t> </a:t>
            </a:r>
            <a:r>
              <a:rPr lang="en-US" sz="1800" dirty="0" err="1"/>
              <a:t>dan</a:t>
            </a:r>
            <a:r>
              <a:rPr lang="en-US" sz="1800" dirty="0"/>
              <a:t> </a:t>
            </a:r>
            <a:r>
              <a:rPr lang="en-US" sz="1800" dirty="0" err="1"/>
              <a:t>menyelamatkan</a:t>
            </a:r>
            <a:r>
              <a:rPr lang="en-US" sz="1800" dirty="0"/>
              <a:t> </a:t>
            </a:r>
            <a:r>
              <a:rPr lang="en-US" sz="1800" dirty="0" err="1"/>
              <a:t>keimanan</a:t>
            </a:r>
            <a:r>
              <a:rPr lang="en-US" sz="1800" dirty="0"/>
              <a:t> </a:t>
            </a:r>
            <a:r>
              <a:rPr lang="en-US" sz="1800" dirty="0" err="1"/>
              <a:t>diri</a:t>
            </a:r>
            <a:r>
              <a:rPr lang="en-US" sz="1800" dirty="0"/>
              <a:t> </a:t>
            </a:r>
            <a:r>
              <a:rPr lang="en-US" sz="1800" dirty="0" err="1"/>
              <a:t>dari</a:t>
            </a:r>
            <a:r>
              <a:rPr lang="en-US" sz="1800" dirty="0"/>
              <a:t> orang lain. </a:t>
            </a:r>
          </a:p>
        </p:txBody>
      </p:sp>
      <p:grpSp>
        <p:nvGrpSpPr>
          <p:cNvPr id="11" name="Group 10"/>
          <p:cNvGrpSpPr/>
          <p:nvPr/>
        </p:nvGrpSpPr>
        <p:grpSpPr>
          <a:xfrm>
            <a:off x="278470" y="308916"/>
            <a:ext cx="2971800" cy="826971"/>
            <a:chOff x="278470" y="308916"/>
            <a:chExt cx="2971800" cy="826971"/>
          </a:xfrm>
        </p:grpSpPr>
        <p:sp>
          <p:nvSpPr>
            <p:cNvPr id="3" name="Google Shape;716;p37"/>
            <p:cNvSpPr txBox="1">
              <a:spLocks/>
            </p:cNvSpPr>
            <p:nvPr/>
          </p:nvSpPr>
          <p:spPr>
            <a:xfrm>
              <a:off x="278470" y="708441"/>
              <a:ext cx="2971800" cy="427446"/>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000" b="1" dirty="0" err="1">
                  <a:latin typeface="+mn-lt"/>
                </a:rPr>
                <a:t>Sebab-Sebab</a:t>
              </a:r>
              <a:r>
                <a:rPr lang="en-US" sz="2000" b="1" dirty="0">
                  <a:latin typeface="+mn-lt"/>
                </a:rPr>
                <a:t> </a:t>
              </a:r>
              <a:r>
                <a:rPr lang="en-US" sz="2000" b="1" dirty="0" err="1">
                  <a:latin typeface="+mn-lt"/>
                </a:rPr>
                <a:t>Pentingnya</a:t>
              </a:r>
              <a:r>
                <a:rPr lang="en-US" sz="2000" b="1" dirty="0">
                  <a:latin typeface="+mn-lt"/>
                </a:rPr>
                <a:t/>
              </a:r>
              <a:br>
                <a:rPr lang="en-US" sz="2000" b="1" dirty="0">
                  <a:latin typeface="+mn-lt"/>
                </a:rPr>
              </a:br>
              <a:r>
                <a:rPr lang="en-US" sz="2000" b="1" dirty="0" err="1">
                  <a:latin typeface="+mn-lt"/>
                </a:rPr>
                <a:t>Etos</a:t>
              </a:r>
              <a:r>
                <a:rPr lang="en-US" sz="2000" b="1" dirty="0">
                  <a:latin typeface="+mn-lt"/>
                </a:rPr>
                <a:t> </a:t>
              </a:r>
              <a:r>
                <a:rPr lang="en-US" sz="2000" b="1" dirty="0" err="1">
                  <a:latin typeface="+mn-lt"/>
                </a:rPr>
                <a:t>Kerja</a:t>
              </a:r>
              <a:r>
                <a:rPr lang="en-US" sz="2000" b="1" dirty="0">
                  <a:latin typeface="+mn-lt"/>
                </a:rPr>
                <a:t> </a:t>
              </a:r>
            </a:p>
          </p:txBody>
        </p:sp>
        <p:pic>
          <p:nvPicPr>
            <p:cNvPr id="4" name="Picture 3">
              <a:extLst>
                <a:ext uri="{FF2B5EF4-FFF2-40B4-BE49-F238E27FC236}">
                  <a16:creationId xmlns:a16="http://schemas.microsoft.com/office/drawing/2014/main" xmlns="" id="{CFEC5ED2-3CAA-C24C-DF5A-18F43A2FEADE}"/>
                </a:ext>
              </a:extLst>
            </p:cNvPr>
            <p:cNvPicPr>
              <a:picLocks noChangeAspect="1"/>
            </p:cNvPicPr>
            <p:nvPr/>
          </p:nvPicPr>
          <p:blipFill>
            <a:blip r:embed="rId3">
              <a:duotone>
                <a:prstClr val="black"/>
                <a:schemeClr val="accent5">
                  <a:tint val="45000"/>
                  <a:satMod val="400000"/>
                </a:schemeClr>
              </a:duotone>
            </a:blip>
            <a:stretch>
              <a:fillRect/>
            </a:stretch>
          </p:blipFill>
          <p:spPr>
            <a:xfrm>
              <a:off x="1551754" y="308916"/>
              <a:ext cx="427446" cy="427446"/>
            </a:xfrm>
            <a:prstGeom prst="rect">
              <a:avLst/>
            </a:prstGeom>
          </p:spPr>
        </p:pic>
      </p:grpSp>
      <p:grpSp>
        <p:nvGrpSpPr>
          <p:cNvPr id="12" name="Group 11"/>
          <p:cNvGrpSpPr/>
          <p:nvPr/>
        </p:nvGrpSpPr>
        <p:grpSpPr>
          <a:xfrm>
            <a:off x="5055689" y="-13081"/>
            <a:ext cx="2212014" cy="1140499"/>
            <a:chOff x="5055689" y="-13081"/>
            <a:chExt cx="2212014" cy="1140499"/>
          </a:xfrm>
        </p:grpSpPr>
        <p:sp>
          <p:nvSpPr>
            <p:cNvPr id="5" name="Google Shape;716;p37">
              <a:extLst>
                <a:ext uri="{FF2B5EF4-FFF2-40B4-BE49-F238E27FC236}">
                  <a16:creationId xmlns:a16="http://schemas.microsoft.com/office/drawing/2014/main" xmlns="" id="{5312A3F6-EF3C-0578-44AA-3E99374A9CAB}"/>
                </a:ext>
              </a:extLst>
            </p:cNvPr>
            <p:cNvSpPr txBox="1">
              <a:spLocks/>
            </p:cNvSpPr>
            <p:nvPr/>
          </p:nvSpPr>
          <p:spPr>
            <a:xfrm>
              <a:off x="5055689" y="699972"/>
              <a:ext cx="2212014" cy="4274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9pPr>
            </a:lstStyle>
            <a:p>
              <a:r>
                <a:rPr lang="en-US" sz="2000" b="1" dirty="0">
                  <a:latin typeface="+mn-lt"/>
                </a:rPr>
                <a:t>M</a:t>
              </a:r>
              <a:r>
                <a:rPr lang="en-ID" sz="2000" b="1" dirty="0" err="1">
                  <a:latin typeface="+mn-lt"/>
                </a:rPr>
                <a:t>anfaaat</a:t>
              </a:r>
              <a:r>
                <a:rPr lang="en-ID" sz="2000" b="1" dirty="0">
                  <a:latin typeface="+mn-lt"/>
                </a:rPr>
                <a:t> </a:t>
              </a:r>
              <a:r>
                <a:rPr lang="en-ID" sz="2000" b="1" dirty="0" err="1">
                  <a:latin typeface="+mn-lt"/>
                </a:rPr>
                <a:t>Etos</a:t>
              </a:r>
              <a:r>
                <a:rPr lang="en-ID" sz="2000" b="1" dirty="0">
                  <a:latin typeface="+mn-lt"/>
                </a:rPr>
                <a:t> </a:t>
              </a:r>
              <a:r>
                <a:rPr lang="en-ID" sz="2000" b="1" dirty="0" err="1">
                  <a:latin typeface="+mn-lt"/>
                </a:rPr>
                <a:t>Kerja</a:t>
              </a:r>
              <a:endParaRPr lang="en-ID" sz="2000" b="1" dirty="0">
                <a:latin typeface="+mn-lt"/>
              </a:endParaRPr>
            </a:p>
          </p:txBody>
        </p:sp>
        <p:pic>
          <p:nvPicPr>
            <p:cNvPr id="6" name="Picture 5">
              <a:extLst>
                <a:ext uri="{FF2B5EF4-FFF2-40B4-BE49-F238E27FC236}">
                  <a16:creationId xmlns:a16="http://schemas.microsoft.com/office/drawing/2014/main" xmlns="" id="{D81848D3-A89E-D2FB-4E44-6C9D3144960E}"/>
                </a:ext>
              </a:extLst>
            </p:cNvPr>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ackgroundRemoval t="10000" b="90000" l="10000" r="90000">
                          <a14:foregroundMark x1="50000" y1="50391" x2="58789" y2="62305"/>
                          <a14:foregroundMark x1="58789" y1="62305" x2="53906" y2="61523"/>
                          <a14:foregroundMark x1="45117" y1="58008" x2="49414" y2="68164"/>
                          <a14:foregroundMark x1="41016" y1="50391" x2="49805" y2="46289"/>
                          <a14:foregroundMark x1="51758" y1="47656" x2="62891" y2="56641"/>
                          <a14:foregroundMark x1="62109" y1="61133" x2="46191" y2="69531"/>
                          <a14:foregroundMark x1="46191" y1="69531" x2="44531" y2="69727"/>
                          <a14:foregroundMark x1="41797" y1="58984" x2="44727" y2="58984"/>
                          <a14:foregroundMark x1="53125" y1="58789" x2="48828" y2="58008"/>
                          <a14:foregroundMark x1="52344" y1="21484" x2="50586" y2="21484"/>
                        </a14:backgroundRemoval>
                      </a14:imgEffect>
                    </a14:imgLayer>
                  </a14:imgProps>
                </a:ext>
              </a:extLst>
            </a:blip>
            <a:stretch>
              <a:fillRect/>
            </a:stretch>
          </p:blipFill>
          <p:spPr>
            <a:xfrm>
              <a:off x="5656926" y="-13081"/>
              <a:ext cx="1009541" cy="1009541"/>
            </a:xfrm>
            <a:prstGeom prst="rect">
              <a:avLst/>
            </a:prstGeom>
          </p:spPr>
        </p:pic>
      </p:grpSp>
      <p:sp>
        <p:nvSpPr>
          <p:cNvPr id="7" name="Google Shape;714;p37">
            <a:extLst>
              <a:ext uri="{FF2B5EF4-FFF2-40B4-BE49-F238E27FC236}">
                <a16:creationId xmlns:a16="http://schemas.microsoft.com/office/drawing/2014/main" xmlns="" id="{623299E2-1BAF-6F2F-7E43-A040A895FA89}"/>
              </a:ext>
            </a:extLst>
          </p:cNvPr>
          <p:cNvSpPr txBox="1">
            <a:spLocks/>
          </p:cNvSpPr>
          <p:nvPr/>
        </p:nvSpPr>
        <p:spPr>
          <a:xfrm>
            <a:off x="4191000" y="1559978"/>
            <a:ext cx="4229678" cy="117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800100" lvl="1" indent="-342900">
              <a:buFont typeface="+mj-lt"/>
              <a:buAutoNum type="arabicPeriod"/>
            </a:pPr>
            <a:r>
              <a:rPr lang="en-US" sz="1800" dirty="0" err="1">
                <a:latin typeface="+mn-lt"/>
              </a:rPr>
              <a:t>Memperoleh</a:t>
            </a:r>
            <a:r>
              <a:rPr lang="en-US" sz="1800" dirty="0">
                <a:latin typeface="+mn-lt"/>
              </a:rPr>
              <a:t> </a:t>
            </a:r>
            <a:r>
              <a:rPr lang="en-US" sz="1800" dirty="0" err="1">
                <a:latin typeface="+mn-lt"/>
              </a:rPr>
              <a:t>hasil</a:t>
            </a:r>
            <a:r>
              <a:rPr lang="en-US" sz="1800" dirty="0">
                <a:latin typeface="+mn-lt"/>
              </a:rPr>
              <a:t> </a:t>
            </a:r>
            <a:r>
              <a:rPr lang="en-US" sz="1800" dirty="0" err="1">
                <a:latin typeface="+mn-lt"/>
              </a:rPr>
              <a:t>kerja</a:t>
            </a:r>
            <a:r>
              <a:rPr lang="en-US" sz="1800" dirty="0">
                <a:latin typeface="+mn-lt"/>
              </a:rPr>
              <a:t> </a:t>
            </a:r>
            <a:r>
              <a:rPr lang="en-US" sz="1800" dirty="0" err="1">
                <a:latin typeface="+mn-lt"/>
              </a:rPr>
              <a:t>maksimal</a:t>
            </a:r>
            <a:r>
              <a:rPr lang="en-US" sz="1800" dirty="0">
                <a:latin typeface="+mn-lt"/>
              </a:rPr>
              <a:t>.</a:t>
            </a:r>
          </a:p>
          <a:p>
            <a:pPr marL="800100" lvl="1" indent="-342900">
              <a:buFont typeface="+mj-lt"/>
              <a:buAutoNum type="arabicPeriod"/>
            </a:pPr>
            <a:r>
              <a:rPr lang="en-US" sz="1800" dirty="0" err="1">
                <a:latin typeface="+mn-lt"/>
              </a:rPr>
              <a:t>Mewujudkan</a:t>
            </a:r>
            <a:r>
              <a:rPr lang="en-US" sz="1800" dirty="0">
                <a:latin typeface="+mn-lt"/>
              </a:rPr>
              <a:t> </a:t>
            </a:r>
            <a:r>
              <a:rPr lang="en-US" sz="1800" dirty="0" err="1">
                <a:latin typeface="+mn-lt"/>
              </a:rPr>
              <a:t>produktivitas</a:t>
            </a:r>
            <a:r>
              <a:rPr lang="en-US" sz="1800" dirty="0">
                <a:latin typeface="+mn-lt"/>
              </a:rPr>
              <a:t> dan </a:t>
            </a:r>
            <a:r>
              <a:rPr lang="en-US" sz="1800" dirty="0" err="1">
                <a:latin typeface="+mn-lt"/>
              </a:rPr>
              <a:t>efesiensi</a:t>
            </a:r>
            <a:r>
              <a:rPr lang="en-US" sz="1800" dirty="0">
                <a:latin typeface="+mn-lt"/>
              </a:rPr>
              <a:t> </a:t>
            </a:r>
            <a:r>
              <a:rPr lang="en-US" sz="1800" dirty="0" err="1">
                <a:latin typeface="+mn-lt"/>
              </a:rPr>
              <a:t>kerja</a:t>
            </a:r>
            <a:r>
              <a:rPr lang="en-US" sz="1800" dirty="0">
                <a:latin typeface="+mn-lt"/>
              </a:rPr>
              <a:t> .</a:t>
            </a:r>
          </a:p>
          <a:p>
            <a:pPr marL="800100" lvl="1" indent="-342900">
              <a:buFont typeface="+mj-lt"/>
              <a:buAutoNum type="arabicPeriod"/>
            </a:pPr>
            <a:r>
              <a:rPr lang="en-US" sz="1800" dirty="0" err="1">
                <a:latin typeface="+mn-lt"/>
              </a:rPr>
              <a:t>Menciptakan</a:t>
            </a:r>
            <a:r>
              <a:rPr lang="en-US" sz="1800" dirty="0">
                <a:latin typeface="+mn-lt"/>
              </a:rPr>
              <a:t> </a:t>
            </a:r>
            <a:r>
              <a:rPr lang="en-US" sz="1800" dirty="0" err="1">
                <a:latin typeface="+mn-lt"/>
              </a:rPr>
              <a:t>lingkungan</a:t>
            </a:r>
            <a:r>
              <a:rPr lang="en-US" sz="1800" dirty="0">
                <a:latin typeface="+mn-lt"/>
              </a:rPr>
              <a:t> </a:t>
            </a:r>
            <a:r>
              <a:rPr lang="en-US" sz="1800" dirty="0" err="1">
                <a:latin typeface="+mn-lt"/>
              </a:rPr>
              <a:t>kerja</a:t>
            </a:r>
            <a:r>
              <a:rPr lang="en-US" sz="1800" dirty="0">
                <a:latin typeface="+mn-lt"/>
              </a:rPr>
              <a:t> </a:t>
            </a:r>
            <a:r>
              <a:rPr lang="en-US" sz="1800" dirty="0" err="1">
                <a:latin typeface="+mn-lt"/>
              </a:rPr>
              <a:t>positif</a:t>
            </a:r>
            <a:r>
              <a:rPr lang="en-US" sz="1800" dirty="0">
                <a:latin typeface="+mn-lt"/>
              </a:rPr>
              <a:t>.</a:t>
            </a:r>
          </a:p>
          <a:p>
            <a:pPr marL="800100" lvl="1" indent="-342900">
              <a:buFont typeface="+mj-lt"/>
              <a:buAutoNum type="arabicPeriod"/>
            </a:pPr>
            <a:r>
              <a:rPr lang="en-US" sz="1800" dirty="0" err="1">
                <a:latin typeface="+mn-lt"/>
              </a:rPr>
              <a:t>Menjadi</a:t>
            </a:r>
            <a:r>
              <a:rPr lang="en-US" sz="1800" dirty="0">
                <a:latin typeface="+mn-lt"/>
              </a:rPr>
              <a:t> </a:t>
            </a:r>
            <a:r>
              <a:rPr lang="en-US" sz="1800" dirty="0" err="1">
                <a:latin typeface="+mn-lt"/>
              </a:rPr>
              <a:t>umat</a:t>
            </a:r>
            <a:r>
              <a:rPr lang="en-US" sz="1800" dirty="0">
                <a:latin typeface="+mn-lt"/>
              </a:rPr>
              <a:t> </a:t>
            </a:r>
            <a:r>
              <a:rPr lang="en-US" sz="1800" dirty="0" err="1">
                <a:latin typeface="+mn-lt"/>
              </a:rPr>
              <a:t>islam</a:t>
            </a:r>
            <a:r>
              <a:rPr lang="en-US" sz="1800" dirty="0">
                <a:latin typeface="+mn-lt"/>
              </a:rPr>
              <a:t> yang </a:t>
            </a:r>
            <a:r>
              <a:rPr lang="en-US" sz="1800" dirty="0" err="1">
                <a:latin typeface="+mn-lt"/>
              </a:rPr>
              <a:t>kuat</a:t>
            </a:r>
            <a:r>
              <a:rPr lang="en-US" sz="1800" dirty="0">
                <a:latin typeface="+mn-lt"/>
              </a:rPr>
              <a:t> </a:t>
            </a:r>
            <a:r>
              <a:rPr lang="en-US" sz="1800" dirty="0" err="1">
                <a:latin typeface="+mn-lt"/>
              </a:rPr>
              <a:t>secara</a:t>
            </a:r>
            <a:r>
              <a:rPr lang="en-US" sz="1800" dirty="0">
                <a:latin typeface="+mn-lt"/>
              </a:rPr>
              <a:t> </a:t>
            </a:r>
            <a:r>
              <a:rPr lang="en-US" sz="1800" dirty="0" err="1">
                <a:latin typeface="+mn-lt"/>
              </a:rPr>
              <a:t>ekonomi</a:t>
            </a:r>
            <a:r>
              <a:rPr lang="en-US" sz="1800" dirty="0">
                <a:latin typeface="+mn-lt"/>
              </a:rPr>
              <a:t>.</a:t>
            </a:r>
          </a:p>
          <a:p>
            <a:pPr marL="800100" lvl="1" indent="-342900">
              <a:buFont typeface="+mj-lt"/>
              <a:buAutoNum type="arabicPeriod"/>
            </a:pPr>
            <a:r>
              <a:rPr lang="en-US" sz="1800" dirty="0" err="1">
                <a:latin typeface="+mn-lt"/>
              </a:rPr>
              <a:t>Dapat</a:t>
            </a:r>
            <a:r>
              <a:rPr lang="en-US" sz="1800" dirty="0">
                <a:latin typeface="+mn-lt"/>
              </a:rPr>
              <a:t> </a:t>
            </a:r>
            <a:r>
              <a:rPr lang="en-US" sz="1800" dirty="0" err="1">
                <a:latin typeface="+mn-lt"/>
              </a:rPr>
              <a:t>menjaga</a:t>
            </a:r>
            <a:r>
              <a:rPr lang="en-US" sz="1800" dirty="0">
                <a:latin typeface="+mn-lt"/>
              </a:rPr>
              <a:t> </a:t>
            </a:r>
            <a:r>
              <a:rPr lang="en-US" sz="1800" dirty="0" err="1">
                <a:latin typeface="+mn-lt"/>
              </a:rPr>
              <a:t>iman</a:t>
            </a:r>
            <a:r>
              <a:rPr lang="en-US" sz="1800" dirty="0">
                <a:latin typeface="+mn-lt"/>
              </a:rPr>
              <a:t> dan </a:t>
            </a:r>
            <a:r>
              <a:rPr lang="en-US" sz="1800" dirty="0" err="1">
                <a:latin typeface="+mn-lt"/>
              </a:rPr>
              <a:t>dicintai</a:t>
            </a:r>
            <a:r>
              <a:rPr lang="en-US" sz="1800" dirty="0">
                <a:latin typeface="+mn-lt"/>
              </a:rPr>
              <a:t> Allah </a:t>
            </a:r>
            <a:r>
              <a:rPr lang="en-US" sz="1800" dirty="0" err="1">
                <a:latin typeface="+mn-lt"/>
              </a:rPr>
              <a:t>Swt</a:t>
            </a:r>
            <a:r>
              <a:rPr lang="en-US" sz="1800" dirty="0">
                <a:latin typeface="+mn-lt"/>
              </a:rPr>
              <a:t>. dan </a:t>
            </a:r>
            <a:r>
              <a:rPr lang="en-US" sz="1800" dirty="0" err="1">
                <a:latin typeface="+mn-lt"/>
              </a:rPr>
              <a:t>rasul</a:t>
            </a:r>
            <a:r>
              <a:rPr lang="en-US" sz="1800" dirty="0">
                <a:latin typeface="+mn-lt"/>
              </a:rPr>
              <a:t>-Nya. </a:t>
            </a:r>
          </a:p>
        </p:txBody>
      </p:sp>
      <p:pic>
        <p:nvPicPr>
          <p:cNvPr id="8" name="Google Shape;1267;p54">
            <a:extLst>
              <a:ext uri="{FF2B5EF4-FFF2-40B4-BE49-F238E27FC236}">
                <a16:creationId xmlns:a16="http://schemas.microsoft.com/office/drawing/2014/main" xmlns="" id="{5D682CE9-7CD0-271A-166C-F96B6F15A1CB}"/>
              </a:ext>
            </a:extLst>
          </p:cNvPr>
          <p:cNvPicPr preferRelativeResize="0"/>
          <p:nvPr/>
        </p:nvPicPr>
        <p:blipFill>
          <a:blip r:embed="rId6">
            <a:alphaModFix/>
          </a:blip>
          <a:stretch>
            <a:fillRect/>
          </a:stretch>
        </p:blipFill>
        <p:spPr>
          <a:xfrm>
            <a:off x="7696200" y="200642"/>
            <a:ext cx="1301835" cy="1217824"/>
          </a:xfrm>
          <a:prstGeom prst="rect">
            <a:avLst/>
          </a:prstGeom>
          <a:noFill/>
          <a:ln>
            <a:noFill/>
          </a:ln>
          <a:effectLst>
            <a:outerShdw blurRad="57150" dist="19050" dir="5400000" algn="bl" rotWithShape="0">
              <a:srgbClr val="000000">
                <a:alpha val="50000"/>
              </a:srgbClr>
            </a:outerShdw>
          </a:effectLst>
        </p:spPr>
      </p:pic>
      <p:cxnSp>
        <p:nvCxnSpPr>
          <p:cNvPr id="10" name="Straight Connector 9"/>
          <p:cNvCxnSpPr/>
          <p:nvPr/>
        </p:nvCxnSpPr>
        <p:spPr>
          <a:xfrm>
            <a:off x="4343400" y="200642"/>
            <a:ext cx="0" cy="427610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454006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500"/>
                                        <p:tgtEl>
                                          <p:spTgt spid="7">
                                            <p:txEl>
                                              <p:pRg st="2" end="2"/>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500"/>
                                        <p:tgtEl>
                                          <p:spTgt spid="7">
                                            <p:txEl>
                                              <p:pRg st="3" end="3"/>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 y="0"/>
            <a:ext cx="9152138" cy="51435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grpSp>
        <p:nvGrpSpPr>
          <p:cNvPr id="8" name="Group 7"/>
          <p:cNvGrpSpPr/>
          <p:nvPr/>
        </p:nvGrpSpPr>
        <p:grpSpPr>
          <a:xfrm>
            <a:off x="223938" y="-95250"/>
            <a:ext cx="2747861" cy="1346239"/>
            <a:chOff x="223938" y="-95250"/>
            <a:chExt cx="2747861" cy="1346239"/>
          </a:xfrm>
        </p:grpSpPr>
        <p:sp>
          <p:nvSpPr>
            <p:cNvPr id="2" name="Google Shape;716;p37"/>
            <p:cNvSpPr txBox="1">
              <a:spLocks/>
            </p:cNvSpPr>
            <p:nvPr/>
          </p:nvSpPr>
          <p:spPr>
            <a:xfrm>
              <a:off x="223938" y="823543"/>
              <a:ext cx="2747861" cy="427446"/>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000" b="1" dirty="0">
                  <a:latin typeface="+mn-lt"/>
                </a:rPr>
                <a:t>Cara </a:t>
              </a:r>
              <a:r>
                <a:rPr lang="en-US" sz="2000" b="1" dirty="0" err="1">
                  <a:latin typeface="+mn-lt"/>
                </a:rPr>
                <a:t>Menumbuhkan</a:t>
              </a:r>
              <a:r>
                <a:rPr lang="en-US" sz="2000" b="1" dirty="0">
                  <a:latin typeface="+mn-lt"/>
                </a:rPr>
                <a:t> </a:t>
              </a:r>
              <a:br>
                <a:rPr lang="en-US" sz="2000" b="1" dirty="0">
                  <a:latin typeface="+mn-lt"/>
                </a:rPr>
              </a:br>
              <a:r>
                <a:rPr lang="en-US" sz="2000" b="1" dirty="0" err="1">
                  <a:latin typeface="+mn-lt"/>
                </a:rPr>
                <a:t>Etos</a:t>
              </a:r>
              <a:r>
                <a:rPr lang="en-US" sz="2000" b="1" dirty="0">
                  <a:latin typeface="+mn-lt"/>
                </a:rPr>
                <a:t> </a:t>
              </a:r>
              <a:r>
                <a:rPr lang="en-US" sz="2000" b="1" dirty="0" err="1">
                  <a:latin typeface="+mn-lt"/>
                </a:rPr>
                <a:t>Kerka</a:t>
              </a:r>
              <a:endParaRPr lang="en-US" sz="2000" b="1" dirty="0">
                <a:latin typeface="+mn-lt"/>
              </a:endParaRPr>
            </a:p>
          </p:txBody>
        </p:sp>
        <p:pic>
          <p:nvPicPr>
            <p:cNvPr id="3" name="Picture 2">
              <a:extLst>
                <a:ext uri="{FF2B5EF4-FFF2-40B4-BE49-F238E27FC236}">
                  <a16:creationId xmlns:a16="http://schemas.microsoft.com/office/drawing/2014/main" xmlns="" id="{EAA12502-CE18-C2E9-D171-874C52A96F4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 y="-95250"/>
              <a:ext cx="1897892" cy="1067564"/>
            </a:xfrm>
            <a:prstGeom prst="rect">
              <a:avLst/>
            </a:prstGeom>
          </p:spPr>
        </p:pic>
      </p:grpSp>
      <p:sp>
        <p:nvSpPr>
          <p:cNvPr id="4" name="Google Shape;714;p37"/>
          <p:cNvSpPr txBox="1">
            <a:spLocks/>
          </p:cNvSpPr>
          <p:nvPr/>
        </p:nvSpPr>
        <p:spPr>
          <a:xfrm>
            <a:off x="526292" y="1584332"/>
            <a:ext cx="3505200" cy="11709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mj-lt"/>
              <a:buAutoNum type="arabicPeriod"/>
            </a:pPr>
            <a:r>
              <a:rPr lang="en-US" sz="1800" dirty="0" err="1"/>
              <a:t>Menghargai</a:t>
            </a:r>
            <a:r>
              <a:rPr lang="en-US" sz="1800" dirty="0"/>
              <a:t> </a:t>
            </a:r>
            <a:r>
              <a:rPr lang="en-US" sz="1800" dirty="0" err="1"/>
              <a:t>waktu</a:t>
            </a:r>
            <a:r>
              <a:rPr lang="en-US" sz="1800" dirty="0"/>
              <a:t> .</a:t>
            </a:r>
          </a:p>
          <a:p>
            <a:pPr>
              <a:spcBef>
                <a:spcPts val="0"/>
              </a:spcBef>
              <a:buFont typeface="+mj-lt"/>
              <a:buAutoNum type="arabicPeriod"/>
            </a:pPr>
            <a:r>
              <a:rPr lang="en-US" sz="1800" dirty="0" err="1"/>
              <a:t>Memiliki</a:t>
            </a:r>
            <a:r>
              <a:rPr lang="en-US" sz="1800" dirty="0"/>
              <a:t> </a:t>
            </a:r>
            <a:r>
              <a:rPr lang="en-US" sz="1800" dirty="0" err="1"/>
              <a:t>komitmen</a:t>
            </a:r>
            <a:r>
              <a:rPr lang="en-US" sz="1800" dirty="0"/>
              <a:t>.</a:t>
            </a:r>
          </a:p>
          <a:p>
            <a:pPr>
              <a:spcBef>
                <a:spcPts val="0"/>
              </a:spcBef>
              <a:buFont typeface="+mj-lt"/>
              <a:buAutoNum type="arabicPeriod"/>
            </a:pPr>
            <a:r>
              <a:rPr lang="en-US" sz="1800" dirty="0" err="1"/>
              <a:t>Memiliki</a:t>
            </a:r>
            <a:r>
              <a:rPr lang="en-US" sz="1800" dirty="0"/>
              <a:t> </a:t>
            </a:r>
            <a:r>
              <a:rPr lang="en-US" sz="1800" dirty="0" err="1"/>
              <a:t>kejujuran</a:t>
            </a:r>
            <a:r>
              <a:rPr lang="en-US" sz="1800" dirty="0"/>
              <a:t>.</a:t>
            </a:r>
          </a:p>
          <a:p>
            <a:pPr>
              <a:spcBef>
                <a:spcPts val="0"/>
              </a:spcBef>
              <a:buFont typeface="+mj-lt"/>
              <a:buAutoNum type="arabicPeriod"/>
            </a:pPr>
            <a:r>
              <a:rPr lang="en-US" sz="1800" dirty="0" err="1"/>
              <a:t>Konsisten</a:t>
            </a:r>
            <a:r>
              <a:rPr lang="en-US" sz="1800" dirty="0"/>
              <a:t> </a:t>
            </a:r>
          </a:p>
          <a:p>
            <a:pPr>
              <a:spcBef>
                <a:spcPts val="0"/>
              </a:spcBef>
              <a:buFont typeface="+mj-lt"/>
              <a:buAutoNum type="arabicPeriod"/>
            </a:pPr>
            <a:r>
              <a:rPr lang="en-US" sz="1800" dirty="0" err="1"/>
              <a:t>Bekerja</a:t>
            </a:r>
            <a:r>
              <a:rPr lang="en-US" sz="1800" dirty="0"/>
              <a:t> </a:t>
            </a:r>
            <a:r>
              <a:rPr lang="en-US" sz="1800" dirty="0" err="1"/>
              <a:t>dengan</a:t>
            </a:r>
            <a:r>
              <a:rPr lang="en-US" sz="1800" dirty="0"/>
              <a:t> </a:t>
            </a:r>
            <a:r>
              <a:rPr lang="en-US" sz="1800" dirty="0" err="1"/>
              <a:t>ikhlas</a:t>
            </a:r>
            <a:r>
              <a:rPr lang="en-US" sz="1800" dirty="0"/>
              <a:t> </a:t>
            </a:r>
            <a:r>
              <a:rPr lang="en-US" sz="1800" dirty="0" err="1"/>
              <a:t>dan</a:t>
            </a:r>
            <a:r>
              <a:rPr lang="en-US" sz="1800" dirty="0"/>
              <a:t> </a:t>
            </a:r>
            <a:r>
              <a:rPr lang="en-US" sz="1800" dirty="0" err="1"/>
              <a:t>syukur</a:t>
            </a:r>
            <a:r>
              <a:rPr lang="en-US" sz="1800" dirty="0"/>
              <a:t>.</a:t>
            </a:r>
          </a:p>
          <a:p>
            <a:pPr>
              <a:spcBef>
                <a:spcPts val="0"/>
              </a:spcBef>
              <a:buFont typeface="+mj-lt"/>
              <a:buAutoNum type="arabicPeriod"/>
            </a:pPr>
            <a:r>
              <a:rPr lang="en-US" sz="1800" dirty="0" err="1"/>
              <a:t>Bekerja</a:t>
            </a:r>
            <a:r>
              <a:rPr lang="en-US" sz="1800" dirty="0"/>
              <a:t> </a:t>
            </a:r>
            <a:r>
              <a:rPr lang="en-US" sz="1800" dirty="0" err="1"/>
              <a:t>dengan</a:t>
            </a:r>
            <a:r>
              <a:rPr lang="en-US" sz="1800" dirty="0"/>
              <a:t> rasa </a:t>
            </a:r>
            <a:r>
              <a:rPr lang="en-US" sz="1800" dirty="0" err="1"/>
              <a:t>tanggung</a:t>
            </a:r>
            <a:r>
              <a:rPr lang="en-US" sz="1800" dirty="0"/>
              <a:t> </a:t>
            </a:r>
            <a:r>
              <a:rPr lang="en-US" sz="1800" dirty="0" err="1"/>
              <a:t>jawab</a:t>
            </a:r>
            <a:r>
              <a:rPr lang="en-US" sz="1800" dirty="0"/>
              <a:t>.</a:t>
            </a:r>
          </a:p>
          <a:p>
            <a:pPr>
              <a:spcBef>
                <a:spcPts val="0"/>
              </a:spcBef>
              <a:buFont typeface="+mj-lt"/>
              <a:buAutoNum type="arabicPeriod"/>
            </a:pPr>
            <a:r>
              <a:rPr lang="en-US" sz="1800" dirty="0" err="1"/>
              <a:t>Bekerja</a:t>
            </a:r>
            <a:r>
              <a:rPr lang="en-US" sz="1800" dirty="0"/>
              <a:t> </a:t>
            </a:r>
            <a:r>
              <a:rPr lang="en-US" sz="1800" dirty="0" err="1"/>
              <a:t>dengan</a:t>
            </a:r>
            <a:r>
              <a:rPr lang="en-US" sz="1800" dirty="0"/>
              <a:t> </a:t>
            </a:r>
            <a:r>
              <a:rPr lang="en-US" sz="1800" dirty="0" err="1"/>
              <a:t>tekun</a:t>
            </a:r>
            <a:r>
              <a:rPr lang="en-US" sz="1800" dirty="0"/>
              <a:t>.</a:t>
            </a:r>
          </a:p>
        </p:txBody>
      </p:sp>
      <p:sp>
        <p:nvSpPr>
          <p:cNvPr id="6" name="Google Shape;714;p37">
            <a:extLst>
              <a:ext uri="{FF2B5EF4-FFF2-40B4-BE49-F238E27FC236}">
                <a16:creationId xmlns:a16="http://schemas.microsoft.com/office/drawing/2014/main" xmlns="" id="{623299E2-1BAF-6F2F-7E43-A040A895FA89}"/>
              </a:ext>
            </a:extLst>
          </p:cNvPr>
          <p:cNvSpPr txBox="1">
            <a:spLocks/>
          </p:cNvSpPr>
          <p:nvPr/>
        </p:nvSpPr>
        <p:spPr>
          <a:xfrm>
            <a:off x="4799384" y="1622432"/>
            <a:ext cx="3409147" cy="117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800100" lvl="1" indent="-342900" algn="just">
              <a:buFont typeface="+mj-lt"/>
              <a:buAutoNum type="arabicPeriod"/>
            </a:pPr>
            <a:r>
              <a:rPr lang="en-US" sz="1800" dirty="0" err="1">
                <a:latin typeface="+mn-lt"/>
              </a:rPr>
              <a:t>Kerja</a:t>
            </a:r>
            <a:r>
              <a:rPr lang="en-US" sz="1800" dirty="0">
                <a:latin typeface="+mn-lt"/>
              </a:rPr>
              <a:t> </a:t>
            </a:r>
            <a:r>
              <a:rPr lang="en-US" sz="1800" dirty="0" err="1">
                <a:latin typeface="+mn-lt"/>
              </a:rPr>
              <a:t>adalah</a:t>
            </a:r>
            <a:r>
              <a:rPr lang="en-US" sz="1800" dirty="0">
                <a:latin typeface="+mn-lt"/>
              </a:rPr>
              <a:t> </a:t>
            </a:r>
            <a:r>
              <a:rPr lang="en-US" sz="1800" dirty="0" err="1">
                <a:latin typeface="+mn-lt"/>
              </a:rPr>
              <a:t>rahmat</a:t>
            </a:r>
            <a:r>
              <a:rPr lang="en-US" sz="1800" dirty="0">
                <a:latin typeface="+mn-lt"/>
              </a:rPr>
              <a:t>. </a:t>
            </a:r>
          </a:p>
          <a:p>
            <a:pPr marL="800100" lvl="1" indent="-342900" algn="just">
              <a:buFont typeface="+mj-lt"/>
              <a:buAutoNum type="arabicPeriod"/>
            </a:pPr>
            <a:r>
              <a:rPr lang="en-US" sz="1800" dirty="0" err="1">
                <a:latin typeface="+mn-lt"/>
              </a:rPr>
              <a:t>Kerja</a:t>
            </a:r>
            <a:r>
              <a:rPr lang="en-US" sz="1800" dirty="0">
                <a:latin typeface="+mn-lt"/>
              </a:rPr>
              <a:t> </a:t>
            </a:r>
            <a:r>
              <a:rPr lang="en-US" sz="1800" dirty="0" err="1">
                <a:latin typeface="+mn-lt"/>
              </a:rPr>
              <a:t>adalah</a:t>
            </a:r>
            <a:r>
              <a:rPr lang="en-US" sz="1800" dirty="0">
                <a:latin typeface="+mn-lt"/>
              </a:rPr>
              <a:t> </a:t>
            </a:r>
            <a:r>
              <a:rPr lang="en-US" sz="1800" dirty="0" err="1">
                <a:latin typeface="+mn-lt"/>
              </a:rPr>
              <a:t>amanah</a:t>
            </a:r>
            <a:r>
              <a:rPr lang="en-US" sz="1800" dirty="0">
                <a:latin typeface="+mn-lt"/>
              </a:rPr>
              <a:t>.</a:t>
            </a:r>
          </a:p>
          <a:p>
            <a:pPr marL="800100" lvl="1" indent="-342900" algn="just">
              <a:buFont typeface="+mj-lt"/>
              <a:buAutoNum type="arabicPeriod"/>
            </a:pPr>
            <a:r>
              <a:rPr lang="en-US" sz="1800" dirty="0" err="1">
                <a:latin typeface="+mn-lt"/>
              </a:rPr>
              <a:t>Kerja</a:t>
            </a:r>
            <a:r>
              <a:rPr lang="en-US" sz="1800" dirty="0">
                <a:latin typeface="+mn-lt"/>
              </a:rPr>
              <a:t> </a:t>
            </a:r>
            <a:r>
              <a:rPr lang="en-US" sz="1800" dirty="0" err="1">
                <a:latin typeface="+mn-lt"/>
              </a:rPr>
              <a:t>adalah</a:t>
            </a:r>
            <a:r>
              <a:rPr lang="en-US" sz="1800" dirty="0">
                <a:latin typeface="+mn-lt"/>
              </a:rPr>
              <a:t> </a:t>
            </a:r>
            <a:r>
              <a:rPr lang="en-US" sz="1800" dirty="0" err="1">
                <a:latin typeface="+mn-lt"/>
              </a:rPr>
              <a:t>panggilan</a:t>
            </a:r>
            <a:r>
              <a:rPr lang="en-US" sz="1800" dirty="0">
                <a:latin typeface="+mn-lt"/>
              </a:rPr>
              <a:t>.</a:t>
            </a:r>
          </a:p>
          <a:p>
            <a:pPr marL="800100" lvl="1" indent="-342900" algn="just">
              <a:buFont typeface="+mj-lt"/>
              <a:buAutoNum type="arabicPeriod"/>
            </a:pPr>
            <a:r>
              <a:rPr lang="en-US" sz="1800" dirty="0" err="1">
                <a:latin typeface="+mn-lt"/>
              </a:rPr>
              <a:t>Kerja</a:t>
            </a:r>
            <a:r>
              <a:rPr lang="en-US" sz="1800" dirty="0">
                <a:latin typeface="+mn-lt"/>
              </a:rPr>
              <a:t> </a:t>
            </a:r>
            <a:r>
              <a:rPr lang="en-US" sz="1800" dirty="0" err="1">
                <a:latin typeface="+mn-lt"/>
              </a:rPr>
              <a:t>adalah</a:t>
            </a:r>
            <a:r>
              <a:rPr lang="en-US" sz="1800" dirty="0">
                <a:latin typeface="+mn-lt"/>
              </a:rPr>
              <a:t> </a:t>
            </a:r>
            <a:r>
              <a:rPr lang="en-US" sz="1800" dirty="0" err="1">
                <a:latin typeface="+mn-lt"/>
              </a:rPr>
              <a:t>aktualisasi</a:t>
            </a:r>
            <a:r>
              <a:rPr lang="en-US" sz="1800" dirty="0">
                <a:latin typeface="+mn-lt"/>
              </a:rPr>
              <a:t>.</a:t>
            </a:r>
          </a:p>
          <a:p>
            <a:pPr marL="800100" lvl="1" indent="-342900" algn="just">
              <a:buFont typeface="+mj-lt"/>
              <a:buAutoNum type="arabicPeriod"/>
            </a:pPr>
            <a:r>
              <a:rPr lang="en-US" sz="1800" dirty="0" err="1">
                <a:latin typeface="+mn-lt"/>
              </a:rPr>
              <a:t>Kerja</a:t>
            </a:r>
            <a:r>
              <a:rPr lang="en-US" sz="1800" dirty="0">
                <a:latin typeface="+mn-lt"/>
              </a:rPr>
              <a:t> </a:t>
            </a:r>
            <a:r>
              <a:rPr lang="en-US" sz="1800" dirty="0" err="1">
                <a:latin typeface="+mn-lt"/>
              </a:rPr>
              <a:t>adalah</a:t>
            </a:r>
            <a:r>
              <a:rPr lang="en-US" sz="1800" dirty="0">
                <a:latin typeface="+mn-lt"/>
              </a:rPr>
              <a:t> ibadah .</a:t>
            </a:r>
          </a:p>
          <a:p>
            <a:pPr marL="800100" lvl="1" indent="-342900" algn="just">
              <a:buFont typeface="+mj-lt"/>
              <a:buAutoNum type="arabicPeriod"/>
            </a:pPr>
            <a:r>
              <a:rPr lang="en-US" sz="1800" dirty="0" err="1">
                <a:latin typeface="+mn-lt"/>
              </a:rPr>
              <a:t>Kerja</a:t>
            </a:r>
            <a:r>
              <a:rPr lang="en-US" sz="1800" dirty="0">
                <a:latin typeface="+mn-lt"/>
              </a:rPr>
              <a:t> </a:t>
            </a:r>
            <a:r>
              <a:rPr lang="en-US" sz="1800" dirty="0" err="1">
                <a:latin typeface="+mn-lt"/>
              </a:rPr>
              <a:t>adalah</a:t>
            </a:r>
            <a:r>
              <a:rPr lang="en-US" sz="1800" dirty="0">
                <a:latin typeface="+mn-lt"/>
              </a:rPr>
              <a:t> </a:t>
            </a:r>
            <a:r>
              <a:rPr lang="en-US" sz="1800" dirty="0" err="1">
                <a:latin typeface="+mn-lt"/>
              </a:rPr>
              <a:t>seni</a:t>
            </a:r>
            <a:r>
              <a:rPr lang="en-US" sz="1800" dirty="0">
                <a:latin typeface="+mn-lt"/>
              </a:rPr>
              <a:t>. </a:t>
            </a:r>
          </a:p>
          <a:p>
            <a:pPr marL="800100" lvl="1" indent="-342900" algn="just">
              <a:buFont typeface="+mj-lt"/>
              <a:buAutoNum type="arabicPeriod"/>
            </a:pPr>
            <a:r>
              <a:rPr lang="en-US" sz="1800" dirty="0" err="1">
                <a:latin typeface="+mn-lt"/>
              </a:rPr>
              <a:t>Kerja</a:t>
            </a:r>
            <a:r>
              <a:rPr lang="en-US" sz="1800" dirty="0">
                <a:latin typeface="+mn-lt"/>
              </a:rPr>
              <a:t> </a:t>
            </a:r>
            <a:r>
              <a:rPr lang="en-US" sz="1800" dirty="0" err="1">
                <a:latin typeface="+mn-lt"/>
              </a:rPr>
              <a:t>adalah</a:t>
            </a:r>
            <a:r>
              <a:rPr lang="en-US" sz="1800" dirty="0">
                <a:latin typeface="+mn-lt"/>
              </a:rPr>
              <a:t> </a:t>
            </a:r>
            <a:r>
              <a:rPr lang="en-US" sz="1800" dirty="0" err="1">
                <a:latin typeface="+mn-lt"/>
              </a:rPr>
              <a:t>kehormatan</a:t>
            </a:r>
            <a:r>
              <a:rPr lang="en-US" sz="1800" dirty="0">
                <a:latin typeface="+mn-lt"/>
              </a:rPr>
              <a:t>.</a:t>
            </a:r>
          </a:p>
          <a:p>
            <a:pPr marL="800100" lvl="1" indent="-342900" algn="just">
              <a:buFont typeface="+mj-lt"/>
              <a:buAutoNum type="arabicPeriod"/>
            </a:pPr>
            <a:r>
              <a:rPr lang="en-US" sz="1800" dirty="0" err="1">
                <a:latin typeface="+mn-lt"/>
              </a:rPr>
              <a:t>Kerja</a:t>
            </a:r>
            <a:r>
              <a:rPr lang="en-US" sz="1800" dirty="0">
                <a:latin typeface="+mn-lt"/>
              </a:rPr>
              <a:t> </a:t>
            </a:r>
            <a:r>
              <a:rPr lang="en-US" sz="1800" dirty="0" err="1">
                <a:latin typeface="+mn-lt"/>
              </a:rPr>
              <a:t>adalah</a:t>
            </a:r>
            <a:r>
              <a:rPr lang="en-US" sz="1800" dirty="0">
                <a:latin typeface="+mn-lt"/>
              </a:rPr>
              <a:t> </a:t>
            </a:r>
            <a:r>
              <a:rPr lang="en-US" sz="1800" dirty="0" err="1">
                <a:latin typeface="+mn-lt"/>
              </a:rPr>
              <a:t>pelayanan</a:t>
            </a:r>
            <a:r>
              <a:rPr lang="en-US" sz="1800" dirty="0">
                <a:latin typeface="+mn-lt"/>
              </a:rPr>
              <a:t>. </a:t>
            </a:r>
          </a:p>
          <a:p>
            <a:pPr marL="800100" lvl="1" indent="-342900" algn="just">
              <a:buFont typeface="+mj-lt"/>
              <a:buAutoNum type="arabicPeriod"/>
            </a:pPr>
            <a:endParaRPr lang="en-US" sz="1800" dirty="0">
              <a:latin typeface="+mn-lt"/>
            </a:endParaRPr>
          </a:p>
        </p:txBody>
      </p:sp>
      <p:grpSp>
        <p:nvGrpSpPr>
          <p:cNvPr id="10" name="Group 9"/>
          <p:cNvGrpSpPr/>
          <p:nvPr/>
        </p:nvGrpSpPr>
        <p:grpSpPr>
          <a:xfrm>
            <a:off x="5105400" y="-57150"/>
            <a:ext cx="2797117" cy="1308139"/>
            <a:chOff x="5105400" y="-57150"/>
            <a:chExt cx="2797117" cy="1308139"/>
          </a:xfrm>
        </p:grpSpPr>
        <p:sp>
          <p:nvSpPr>
            <p:cNvPr id="5" name="Google Shape;716;p37">
              <a:extLst>
                <a:ext uri="{FF2B5EF4-FFF2-40B4-BE49-F238E27FC236}">
                  <a16:creationId xmlns:a16="http://schemas.microsoft.com/office/drawing/2014/main" xmlns="" id="{5312A3F6-EF3C-0578-44AA-3E99374A9CAB}"/>
                </a:ext>
              </a:extLst>
            </p:cNvPr>
            <p:cNvSpPr txBox="1">
              <a:spLocks/>
            </p:cNvSpPr>
            <p:nvPr/>
          </p:nvSpPr>
          <p:spPr>
            <a:xfrm>
              <a:off x="5105400" y="823543"/>
              <a:ext cx="2797117" cy="4274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9pPr>
            </a:lstStyle>
            <a:p>
              <a:r>
                <a:rPr lang="en-US" sz="2000" b="1" dirty="0" err="1">
                  <a:latin typeface="+mn-lt"/>
                </a:rPr>
                <a:t>Prinsip</a:t>
              </a:r>
              <a:r>
                <a:rPr lang="en-US" sz="2000" b="1" dirty="0">
                  <a:latin typeface="+mn-lt"/>
                </a:rPr>
                <a:t> </a:t>
              </a:r>
              <a:r>
                <a:rPr lang="en-US" sz="2000" b="1" dirty="0" err="1">
                  <a:latin typeface="+mn-lt"/>
                </a:rPr>
                <a:t>Menumbuhkan</a:t>
              </a:r>
              <a:r>
                <a:rPr lang="en-US" sz="2000" b="1" dirty="0">
                  <a:latin typeface="+mn-lt"/>
                </a:rPr>
                <a:t> </a:t>
              </a:r>
            </a:p>
            <a:p>
              <a:r>
                <a:rPr lang="en-US" sz="2000" b="1" dirty="0" err="1">
                  <a:latin typeface="+mn-lt"/>
                </a:rPr>
                <a:t>Etos</a:t>
              </a:r>
              <a:r>
                <a:rPr lang="en-US" sz="2000" b="1" dirty="0">
                  <a:latin typeface="+mn-lt"/>
                </a:rPr>
                <a:t> </a:t>
              </a:r>
              <a:r>
                <a:rPr lang="en-US" sz="2000" b="1" dirty="0" err="1">
                  <a:latin typeface="+mn-lt"/>
                </a:rPr>
                <a:t>Kerja</a:t>
              </a:r>
              <a:endParaRPr lang="en-ID" sz="2000" b="1" dirty="0">
                <a:latin typeface="+mn-lt"/>
              </a:endParaRPr>
            </a:p>
          </p:txBody>
        </p:sp>
        <p:pic>
          <p:nvPicPr>
            <p:cNvPr id="7" name="Picture 6">
              <a:extLst>
                <a:ext uri="{FF2B5EF4-FFF2-40B4-BE49-F238E27FC236}">
                  <a16:creationId xmlns:a16="http://schemas.microsoft.com/office/drawing/2014/main" xmlns="" id="{6824E69A-A21B-16FD-4B7C-4BACF5372FE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75938" y1="31875" x2="72813" y2="33333"/>
                          <a14:foregroundMark x1="75625" y1="26250" x2="71563" y2="26667"/>
                          <a14:foregroundMark x1="65781" y1="38958" x2="67813" y2="48750"/>
                          <a14:foregroundMark x1="62187" y1="27500" x2="62500" y2="31250"/>
                          <a14:foregroundMark x1="60781" y1="32917" x2="61563" y2="33958"/>
                          <a14:foregroundMark x1="54063" y1="24792" x2="51563" y2="23333"/>
                          <a14:foregroundMark x1="49688" y1="21875" x2="47344" y2="25625"/>
                          <a14:foregroundMark x1="72188" y1="56042" x2="71719" y2="60833"/>
                          <a14:foregroundMark x1="70938" y1="56667" x2="72188" y2="58333"/>
                          <a14:foregroundMark x1="72344" y1="53333" x2="74063" y2="55833"/>
                          <a14:foregroundMark x1="74063" y1="55833" x2="74063" y2="58125"/>
                          <a14:foregroundMark x1="62969" y1="61667" x2="66719" y2="63542"/>
                          <a14:foregroundMark x1="53125" y1="65417" x2="52812" y2="67917"/>
                          <a14:foregroundMark x1="60625" y1="68333" x2="57500" y2="72083"/>
                          <a14:foregroundMark x1="39063" y1="55208" x2="37188" y2="46042"/>
                          <a14:foregroundMark x1="31719" y1="37292" x2="32813" y2="41667"/>
                          <a14:foregroundMark x1="34063" y1="30000" x2="38438" y2="30417"/>
                          <a14:foregroundMark x1="32031" y1="86458" x2="31719" y2="88125"/>
                        </a14:backgroundRemoval>
                      </a14:imgEffect>
                    </a14:imgLayer>
                  </a14:imgProps>
                </a:ext>
              </a:extLst>
            </a:blip>
            <a:stretch>
              <a:fillRect/>
            </a:stretch>
          </p:blipFill>
          <p:spPr>
            <a:xfrm>
              <a:off x="6019800" y="-57150"/>
              <a:ext cx="1374499" cy="1030874"/>
            </a:xfrm>
            <a:prstGeom prst="rect">
              <a:avLst/>
            </a:prstGeom>
          </p:spPr>
        </p:pic>
      </p:grpSp>
      <p:cxnSp>
        <p:nvCxnSpPr>
          <p:cNvPr id="9" name="Straight Connector 8"/>
          <p:cNvCxnSpPr/>
          <p:nvPr/>
        </p:nvCxnSpPr>
        <p:spPr>
          <a:xfrm>
            <a:off x="4343400" y="200642"/>
            <a:ext cx="0" cy="427610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460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500"/>
                                        <p:tgtEl>
                                          <p:spTgt spid="6">
                                            <p:txEl>
                                              <p:pRg st="0" end="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fade">
                                      <p:cBhvr>
                                        <p:cTn id="51" dur="500"/>
                                        <p:tgtEl>
                                          <p:spTgt spid="6">
                                            <p:txEl>
                                              <p:pRg st="1" end="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fade">
                                      <p:cBhvr>
                                        <p:cTn id="55" dur="500"/>
                                        <p:tgtEl>
                                          <p:spTgt spid="6">
                                            <p:txEl>
                                              <p:pRg st="2" end="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fade">
                                      <p:cBhvr>
                                        <p:cTn id="59" dur="500"/>
                                        <p:tgtEl>
                                          <p:spTgt spid="6">
                                            <p:txEl>
                                              <p:pRg st="3" end="3"/>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fade">
                                      <p:cBhvr>
                                        <p:cTn id="63" dur="500"/>
                                        <p:tgtEl>
                                          <p:spTgt spid="6">
                                            <p:txEl>
                                              <p:pRg st="4" end="4"/>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fade">
                                      <p:cBhvr>
                                        <p:cTn id="67" dur="500"/>
                                        <p:tgtEl>
                                          <p:spTgt spid="6">
                                            <p:txEl>
                                              <p:pRg st="5" end="5"/>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animEffect transition="in" filter="fade">
                                      <p:cBhvr>
                                        <p:cTn id="71" dur="500"/>
                                        <p:tgtEl>
                                          <p:spTgt spid="6">
                                            <p:txEl>
                                              <p:pRg st="6" end="6"/>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6">
                                            <p:txEl>
                                              <p:pRg st="7" end="7"/>
                                            </p:txEl>
                                          </p:spTgt>
                                        </p:tgtEl>
                                        <p:attrNameLst>
                                          <p:attrName>style.visibility</p:attrName>
                                        </p:attrNameLst>
                                      </p:cBhvr>
                                      <p:to>
                                        <p:strVal val="visible"/>
                                      </p:to>
                                    </p:set>
                                    <p:animEffect transition="in" filter="fade">
                                      <p:cBhvr>
                                        <p:cTn id="7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9000">
              <a:schemeClr val="accent6">
                <a:lumMod val="20000"/>
                <a:lumOff val="80000"/>
              </a:schemeClr>
            </a:gs>
            <a:gs pos="2000">
              <a:schemeClr val="accent3">
                <a:lumMod val="20000"/>
                <a:lumOff val="80000"/>
              </a:schemeClr>
            </a:gs>
            <a:gs pos="0">
              <a:srgbClr val="BDD0E6"/>
            </a:gs>
            <a:gs pos="47634">
              <a:srgbClr val="BECDE0"/>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D459DE9-0E31-BD5B-3BAF-38DE446C3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sp>
        <p:nvSpPr>
          <p:cNvPr id="6" name="TextBox 5">
            <a:extLst>
              <a:ext uri="{FF2B5EF4-FFF2-40B4-BE49-F238E27FC236}">
                <a16:creationId xmlns:a16="http://schemas.microsoft.com/office/drawing/2014/main" xmlns="" id="{F9797DB1-3C1A-3CC1-3A84-EBA6D6CAB416}"/>
              </a:ext>
            </a:extLst>
          </p:cNvPr>
          <p:cNvSpPr txBox="1"/>
          <p:nvPr/>
        </p:nvSpPr>
        <p:spPr>
          <a:xfrm>
            <a:off x="7654887" y="2331817"/>
            <a:ext cx="1587022" cy="215444"/>
          </a:xfrm>
          <a:prstGeom prst="rect">
            <a:avLst/>
          </a:prstGeom>
          <a:noFill/>
        </p:spPr>
        <p:txBody>
          <a:bodyPr wrap="square" rtlCol="0">
            <a:spAutoFit/>
          </a:bodyPr>
          <a:lstStyle/>
          <a:p>
            <a:r>
              <a:rPr lang="en-US" sz="800" dirty="0" err="1"/>
              <a:t>Sumber</a:t>
            </a:r>
            <a:r>
              <a:rPr lang="en-US" sz="800" dirty="0"/>
              <a:t>: </a:t>
            </a:r>
            <a:r>
              <a:rPr lang="en-US" sz="800" i="1" dirty="0"/>
              <a:t>freepik.com</a:t>
            </a:r>
            <a:r>
              <a:rPr lang="en-US" sz="800" dirty="0"/>
              <a:t>/</a:t>
            </a:r>
            <a:r>
              <a:rPr lang="en-US" sz="800" dirty="0" err="1"/>
              <a:t>tirachardz</a:t>
            </a:r>
            <a:endParaRPr lang="en-ID" sz="800" dirty="0"/>
          </a:p>
        </p:txBody>
      </p:sp>
      <p:pic>
        <p:nvPicPr>
          <p:cNvPr id="4" name="Picture 3">
            <a:extLst>
              <a:ext uri="{FF2B5EF4-FFF2-40B4-BE49-F238E27FC236}">
                <a16:creationId xmlns:a16="http://schemas.microsoft.com/office/drawing/2014/main" xmlns="" id="{CCE3F9B1-60FF-3209-CE3F-D2001DED8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063" y="29878"/>
            <a:ext cx="4283841" cy="2409661"/>
          </a:xfrm>
          <a:prstGeom prst="rect">
            <a:avLst/>
          </a:prstGeom>
          <a:ln>
            <a:noFill/>
          </a:ln>
          <a:effectLst>
            <a:softEdge rad="112500"/>
          </a:effectLst>
        </p:spPr>
      </p:pic>
      <p:sp>
        <p:nvSpPr>
          <p:cNvPr id="28" name="TextBox 27">
            <a:extLst>
              <a:ext uri="{FF2B5EF4-FFF2-40B4-BE49-F238E27FC236}">
                <a16:creationId xmlns:a16="http://schemas.microsoft.com/office/drawing/2014/main" xmlns="" id="{EC19F28D-177C-10EF-FCA5-DFB5DD07BB34}"/>
              </a:ext>
            </a:extLst>
          </p:cNvPr>
          <p:cNvSpPr txBox="1"/>
          <p:nvPr/>
        </p:nvSpPr>
        <p:spPr>
          <a:xfrm>
            <a:off x="2090056" y="3308687"/>
            <a:ext cx="5225144" cy="1015663"/>
          </a:xfrm>
          <a:prstGeom prst="rect">
            <a:avLst/>
          </a:prstGeom>
          <a:noFill/>
          <a:ln w="76200">
            <a:noFill/>
          </a:ln>
        </p:spPr>
        <p:txBody>
          <a:bodyPr wrap="square" rtlCol="0">
            <a:spAutoFit/>
          </a:bodyPr>
          <a:lstStyle/>
          <a:p>
            <a:pPr algn="ctr"/>
            <a:r>
              <a:rPr lang="en-ID" sz="3000" b="1" dirty="0" err="1">
                <a:solidFill>
                  <a:srgbClr val="FB3803"/>
                </a:solidFill>
                <a:latin typeface="Candara" panose="020E0502030303020204" pitchFamily="34" charset="0"/>
              </a:rPr>
              <a:t>Kompetisi</a:t>
            </a:r>
            <a:r>
              <a:rPr lang="en-ID" sz="3000" b="1" dirty="0">
                <a:solidFill>
                  <a:srgbClr val="FB3803"/>
                </a:solidFill>
                <a:latin typeface="Candara" panose="020E0502030303020204" pitchFamily="34" charset="0"/>
              </a:rPr>
              <a:t> </a:t>
            </a:r>
            <a:r>
              <a:rPr lang="en-ID" sz="3000" b="1" dirty="0" err="1">
                <a:solidFill>
                  <a:srgbClr val="FB3803"/>
                </a:solidFill>
                <a:latin typeface="Candara" panose="020E0502030303020204" pitchFamily="34" charset="0"/>
              </a:rPr>
              <a:t>dalam</a:t>
            </a:r>
            <a:r>
              <a:rPr lang="en-ID" sz="3000" b="1" dirty="0">
                <a:solidFill>
                  <a:srgbClr val="FB3803"/>
                </a:solidFill>
                <a:latin typeface="Candara" panose="020E0502030303020204" pitchFamily="34" charset="0"/>
              </a:rPr>
              <a:t> </a:t>
            </a:r>
            <a:r>
              <a:rPr lang="en-ID" sz="3000" b="1" dirty="0" err="1">
                <a:solidFill>
                  <a:srgbClr val="FB3803"/>
                </a:solidFill>
                <a:latin typeface="Candara" panose="020E0502030303020204" pitchFamily="34" charset="0"/>
              </a:rPr>
              <a:t>Kebaikan</a:t>
            </a:r>
            <a:r>
              <a:rPr lang="en-ID" sz="3000" b="1" dirty="0">
                <a:solidFill>
                  <a:srgbClr val="FB3803"/>
                </a:solidFill>
                <a:latin typeface="Candara" panose="020E0502030303020204" pitchFamily="34" charset="0"/>
              </a:rPr>
              <a:t> </a:t>
            </a:r>
            <a:r>
              <a:rPr lang="en-ID" sz="3000" b="1" dirty="0" err="1">
                <a:solidFill>
                  <a:srgbClr val="FB3803"/>
                </a:solidFill>
                <a:latin typeface="Candara" panose="020E0502030303020204" pitchFamily="34" charset="0"/>
              </a:rPr>
              <a:t>dan</a:t>
            </a:r>
            <a:r>
              <a:rPr lang="en-ID" sz="3000" b="1" dirty="0">
                <a:solidFill>
                  <a:srgbClr val="FB3803"/>
                </a:solidFill>
                <a:latin typeface="Candara" panose="020E0502030303020204" pitchFamily="34" charset="0"/>
              </a:rPr>
              <a:t> </a:t>
            </a:r>
            <a:r>
              <a:rPr lang="en-ID" sz="3000" b="1" dirty="0" err="1">
                <a:solidFill>
                  <a:srgbClr val="FB3803"/>
                </a:solidFill>
                <a:latin typeface="Candara" panose="020E0502030303020204" pitchFamily="34" charset="0"/>
              </a:rPr>
              <a:t>Etos</a:t>
            </a:r>
            <a:r>
              <a:rPr lang="en-ID" sz="3000" b="1" dirty="0">
                <a:solidFill>
                  <a:srgbClr val="FB3803"/>
                </a:solidFill>
                <a:latin typeface="Candara" panose="020E0502030303020204" pitchFamily="34" charset="0"/>
              </a:rPr>
              <a:t> </a:t>
            </a:r>
            <a:r>
              <a:rPr lang="en-ID" sz="3000" b="1" dirty="0" err="1">
                <a:solidFill>
                  <a:srgbClr val="FB3803"/>
                </a:solidFill>
                <a:latin typeface="Candara" panose="020E0502030303020204" pitchFamily="34" charset="0"/>
              </a:rPr>
              <a:t>Kerja</a:t>
            </a:r>
            <a:endParaRPr lang="en-ID" sz="3000" b="1" dirty="0">
              <a:solidFill>
                <a:srgbClr val="FB3803"/>
              </a:solidFill>
              <a:latin typeface="Candara" panose="020E0502030303020204" pitchFamily="34" charset="0"/>
            </a:endParaRPr>
          </a:p>
        </p:txBody>
      </p:sp>
      <p:grpSp>
        <p:nvGrpSpPr>
          <p:cNvPr id="3" name="Group 2">
            <a:extLst>
              <a:ext uri="{FF2B5EF4-FFF2-40B4-BE49-F238E27FC236}">
                <a16:creationId xmlns:a16="http://schemas.microsoft.com/office/drawing/2014/main" xmlns="" id="{EC7AF3A3-9D73-AAE0-D1F5-F9B96BC86884}"/>
              </a:ext>
            </a:extLst>
          </p:cNvPr>
          <p:cNvGrpSpPr/>
          <p:nvPr/>
        </p:nvGrpSpPr>
        <p:grpSpPr>
          <a:xfrm>
            <a:off x="1752600" y="2114550"/>
            <a:ext cx="5768934" cy="2274538"/>
            <a:chOff x="2366488" y="1083291"/>
            <a:chExt cx="7691912" cy="4229274"/>
          </a:xfrm>
        </p:grpSpPr>
        <p:grpSp>
          <p:nvGrpSpPr>
            <p:cNvPr id="29" name="Group 28">
              <a:extLst>
                <a:ext uri="{FF2B5EF4-FFF2-40B4-BE49-F238E27FC236}">
                  <a16:creationId xmlns:a16="http://schemas.microsoft.com/office/drawing/2014/main" xmlns="" id="{1853FA7F-0BE6-ACB7-0C0E-7BA1B9985C15}"/>
                </a:ext>
              </a:extLst>
            </p:cNvPr>
            <p:cNvGrpSpPr/>
            <p:nvPr/>
          </p:nvGrpSpPr>
          <p:grpSpPr>
            <a:xfrm>
              <a:off x="4455886" y="1508349"/>
              <a:ext cx="3280229" cy="1354219"/>
              <a:chOff x="3272968" y="1059379"/>
              <a:chExt cx="3280229" cy="1354219"/>
            </a:xfrm>
          </p:grpSpPr>
          <p:cxnSp>
            <p:nvCxnSpPr>
              <p:cNvPr id="30" name="Straight Connector 29">
                <a:extLst>
                  <a:ext uri="{FF2B5EF4-FFF2-40B4-BE49-F238E27FC236}">
                    <a16:creationId xmlns:a16="http://schemas.microsoft.com/office/drawing/2014/main" xmlns="" id="{2E261905-FBE8-6C2C-DE1E-50645A0A1161}"/>
                  </a:ext>
                </a:extLst>
              </p:cNvPr>
              <p:cNvCxnSpPr/>
              <p:nvPr/>
            </p:nvCxnSpPr>
            <p:spPr>
              <a:xfrm>
                <a:off x="3272968" y="1201067"/>
                <a:ext cx="3280229" cy="0"/>
              </a:xfrm>
              <a:prstGeom prst="line">
                <a:avLst/>
              </a:prstGeom>
              <a:ln w="76200">
                <a:solidFill>
                  <a:srgbClr val="FB380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536FE510-1B53-5F81-D889-512773812632}"/>
                  </a:ext>
                </a:extLst>
              </p:cNvPr>
              <p:cNvSpPr txBox="1"/>
              <p:nvPr/>
            </p:nvSpPr>
            <p:spPr>
              <a:xfrm>
                <a:off x="3614053" y="1059379"/>
                <a:ext cx="2598058" cy="1354219"/>
              </a:xfrm>
              <a:prstGeom prst="rect">
                <a:avLst/>
              </a:prstGeom>
              <a:noFill/>
              <a:ln w="76200">
                <a:noFill/>
              </a:ln>
            </p:spPr>
            <p:txBody>
              <a:bodyPr wrap="square" rtlCol="0">
                <a:spAutoFit/>
              </a:bodyPr>
              <a:lstStyle/>
              <a:p>
                <a:pPr algn="ctr"/>
                <a:r>
                  <a:rPr lang="en-ID" sz="6000" b="1" dirty="0">
                    <a:solidFill>
                      <a:srgbClr val="FB3803"/>
                    </a:solidFill>
                    <a:latin typeface="Candara" panose="020E0502030303020204" pitchFamily="34" charset="0"/>
                  </a:rPr>
                  <a:t>Bab 1</a:t>
                </a:r>
              </a:p>
            </p:txBody>
          </p:sp>
        </p:grpSp>
        <p:grpSp>
          <p:nvGrpSpPr>
            <p:cNvPr id="35" name="Group 34">
              <a:extLst>
                <a:ext uri="{FF2B5EF4-FFF2-40B4-BE49-F238E27FC236}">
                  <a16:creationId xmlns:a16="http://schemas.microsoft.com/office/drawing/2014/main" xmlns="" id="{DFF0EAC3-3F43-0D8B-C8B9-D7DB54A979FB}"/>
                </a:ext>
              </a:extLst>
            </p:cNvPr>
            <p:cNvGrpSpPr/>
            <p:nvPr/>
          </p:nvGrpSpPr>
          <p:grpSpPr>
            <a:xfrm>
              <a:off x="2366488" y="1083291"/>
              <a:ext cx="7691912" cy="4229274"/>
              <a:chOff x="2366488" y="1083291"/>
              <a:chExt cx="7691912" cy="4229274"/>
            </a:xfrm>
          </p:grpSpPr>
          <p:sp>
            <p:nvSpPr>
              <p:cNvPr id="32" name="Flowchart: Process 31">
                <a:extLst>
                  <a:ext uri="{FF2B5EF4-FFF2-40B4-BE49-F238E27FC236}">
                    <a16:creationId xmlns:a16="http://schemas.microsoft.com/office/drawing/2014/main" xmlns="" id="{D10A03EE-7CB6-65A7-B544-7903752C0658}"/>
                  </a:ext>
                </a:extLst>
              </p:cNvPr>
              <p:cNvSpPr/>
              <p:nvPr/>
            </p:nvSpPr>
            <p:spPr>
              <a:xfrm>
                <a:off x="2380343" y="1088908"/>
                <a:ext cx="7678057" cy="4223657"/>
              </a:xfrm>
              <a:prstGeom prst="flowChartProcess">
                <a:avLst/>
              </a:prstGeom>
              <a:noFill/>
              <a:ln w="38100">
                <a:solidFill>
                  <a:srgbClr val="FB3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1350"/>
              </a:p>
            </p:txBody>
          </p:sp>
          <p:sp>
            <p:nvSpPr>
              <p:cNvPr id="33" name="Half Frame 32">
                <a:extLst>
                  <a:ext uri="{FF2B5EF4-FFF2-40B4-BE49-F238E27FC236}">
                    <a16:creationId xmlns:a16="http://schemas.microsoft.com/office/drawing/2014/main" xmlns="" id="{FE05C89A-931B-3750-846B-5AC3F0C8A194}"/>
                  </a:ext>
                </a:extLst>
              </p:cNvPr>
              <p:cNvSpPr/>
              <p:nvPr/>
            </p:nvSpPr>
            <p:spPr>
              <a:xfrm>
                <a:off x="2366488" y="1083291"/>
                <a:ext cx="522515" cy="580572"/>
              </a:xfrm>
              <a:prstGeom prst="halfFrame">
                <a:avLst/>
              </a:prstGeom>
              <a:solidFill>
                <a:srgbClr val="FB3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1350" dirty="0">
                  <a:solidFill>
                    <a:schemeClr val="tx1"/>
                  </a:solidFill>
                </a:endParaRPr>
              </a:p>
            </p:txBody>
          </p:sp>
          <p:sp>
            <p:nvSpPr>
              <p:cNvPr id="34" name="Half Frame 33">
                <a:extLst>
                  <a:ext uri="{FF2B5EF4-FFF2-40B4-BE49-F238E27FC236}">
                    <a16:creationId xmlns:a16="http://schemas.microsoft.com/office/drawing/2014/main" xmlns="" id="{4C9DBE81-25EC-A10B-B980-FE0AB5604F3D}"/>
                  </a:ext>
                </a:extLst>
              </p:cNvPr>
              <p:cNvSpPr/>
              <p:nvPr/>
            </p:nvSpPr>
            <p:spPr>
              <a:xfrm rot="10800000">
                <a:off x="9535885" y="4731992"/>
                <a:ext cx="522515" cy="580572"/>
              </a:xfrm>
              <a:prstGeom prst="halfFrame">
                <a:avLst/>
              </a:prstGeom>
              <a:solidFill>
                <a:srgbClr val="FB3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1350" dirty="0">
                  <a:solidFill>
                    <a:schemeClr val="tx1"/>
                  </a:solidFill>
                </a:endParaRPr>
              </a:p>
            </p:txBody>
          </p:sp>
        </p:grp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329698534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9000">
              <a:schemeClr val="accent6">
                <a:lumMod val="20000"/>
                <a:lumOff val="80000"/>
              </a:schemeClr>
            </a:gs>
            <a:gs pos="2000">
              <a:schemeClr val="accent3">
                <a:lumMod val="20000"/>
                <a:lumOff val="80000"/>
              </a:schemeClr>
            </a:gs>
            <a:gs pos="0">
              <a:srgbClr val="BDD0E6"/>
            </a:gs>
            <a:gs pos="47634">
              <a:srgbClr val="BECDE0"/>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606D1F9-AB16-4AC8-D8D9-987EF1C2F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grpSp>
        <p:nvGrpSpPr>
          <p:cNvPr id="2" name="Group 1"/>
          <p:cNvGrpSpPr/>
          <p:nvPr/>
        </p:nvGrpSpPr>
        <p:grpSpPr>
          <a:xfrm>
            <a:off x="189310" y="379548"/>
            <a:ext cx="5257800" cy="1981200"/>
            <a:chOff x="598769" y="448712"/>
            <a:chExt cx="8011887" cy="159542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69" y="448712"/>
              <a:ext cx="8011887" cy="1595420"/>
            </a:xfrm>
            <a:prstGeom prst="rect">
              <a:avLst/>
            </a:prstGeom>
          </p:spPr>
        </p:pic>
        <p:sp>
          <p:nvSpPr>
            <p:cNvPr id="4" name="TextBox 3"/>
            <p:cNvSpPr txBox="1"/>
            <p:nvPr/>
          </p:nvSpPr>
          <p:spPr>
            <a:xfrm>
              <a:off x="887241" y="506306"/>
              <a:ext cx="7434942" cy="1462293"/>
            </a:xfrm>
            <a:prstGeom prst="rect">
              <a:avLst/>
            </a:prstGeom>
            <a:noFill/>
          </p:spPr>
          <p:txBody>
            <a:bodyPr wrap="square" rtlCol="0">
              <a:spAutoFit/>
            </a:bodyPr>
            <a:lstStyle/>
            <a:p>
              <a:pPr>
                <a:spcBef>
                  <a:spcPts val="0"/>
                </a:spcBef>
              </a:pPr>
              <a:r>
                <a:rPr lang="en-US" sz="2800" b="1" dirty="0">
                  <a:latin typeface="+mj-lt"/>
                </a:rPr>
                <a:t>C. </a:t>
              </a:r>
              <a:r>
                <a:rPr lang="en-US" sz="2800" b="1" spc="300" dirty="0" err="1">
                  <a:latin typeface="+mj-lt"/>
                </a:rPr>
                <a:t>Penerapan</a:t>
              </a:r>
              <a:r>
                <a:rPr lang="en-US" sz="2800" b="1" spc="300" dirty="0">
                  <a:latin typeface="+mj-lt"/>
                </a:rPr>
                <a:t> </a:t>
              </a:r>
              <a:r>
                <a:rPr lang="en-US" sz="2800" b="1" spc="300" dirty="0" err="1">
                  <a:latin typeface="+mj-lt"/>
                </a:rPr>
                <a:t>Kompetisi</a:t>
              </a:r>
              <a:r>
                <a:rPr lang="en-US" sz="2800" b="1" spc="300" dirty="0">
                  <a:latin typeface="+mj-lt"/>
                </a:rPr>
                <a:t> </a:t>
              </a:r>
              <a:r>
                <a:rPr lang="en-US" sz="2800" b="1" spc="300" dirty="0" err="1">
                  <a:latin typeface="+mj-lt"/>
                </a:rPr>
                <a:t>dalam</a:t>
              </a:r>
              <a:r>
                <a:rPr lang="en-US" sz="2800" b="1" spc="300" dirty="0">
                  <a:latin typeface="+mj-lt"/>
                </a:rPr>
                <a:t> </a:t>
              </a:r>
              <a:r>
                <a:rPr lang="en-US" sz="2800" b="1" spc="300" dirty="0" err="1">
                  <a:latin typeface="+mj-lt"/>
                </a:rPr>
                <a:t>Kebaikan</a:t>
              </a:r>
              <a:r>
                <a:rPr lang="en-US" sz="2800" b="1" spc="300" dirty="0">
                  <a:latin typeface="+mj-lt"/>
                </a:rPr>
                <a:t> dan </a:t>
              </a:r>
              <a:r>
                <a:rPr lang="en-US" sz="2800" b="1" spc="300" dirty="0" err="1">
                  <a:latin typeface="+mj-lt"/>
                </a:rPr>
                <a:t>Etos</a:t>
              </a:r>
              <a:r>
                <a:rPr lang="en-US" sz="2800" b="1" spc="300" dirty="0">
                  <a:latin typeface="+mj-lt"/>
                </a:rPr>
                <a:t> </a:t>
              </a:r>
              <a:r>
                <a:rPr lang="en-US" sz="2800" b="1" spc="300" dirty="0" err="1">
                  <a:latin typeface="+mj-lt"/>
                </a:rPr>
                <a:t>Kerja</a:t>
              </a:r>
              <a:r>
                <a:rPr lang="en-US" sz="2800" b="1" spc="300" dirty="0">
                  <a:latin typeface="+mj-lt"/>
                </a:rPr>
                <a:t> </a:t>
              </a:r>
              <a:r>
                <a:rPr lang="en-US" sz="2800" b="1" spc="300" dirty="0" err="1">
                  <a:latin typeface="+mj-lt"/>
                </a:rPr>
                <a:t>dalam</a:t>
              </a:r>
              <a:r>
                <a:rPr lang="en-US" sz="2800" b="1" spc="300" dirty="0">
                  <a:latin typeface="+mj-lt"/>
                </a:rPr>
                <a:t> </a:t>
              </a:r>
              <a:r>
                <a:rPr lang="en-US" sz="2800" b="1" spc="300" dirty="0" err="1">
                  <a:latin typeface="+mj-lt"/>
                </a:rPr>
                <a:t>Kehidupan</a:t>
              </a:r>
              <a:r>
                <a:rPr lang="en-US" sz="2800" b="1" spc="300" dirty="0">
                  <a:latin typeface="+mj-lt"/>
                </a:rPr>
                <a:t> </a:t>
              </a:r>
              <a:r>
                <a:rPr lang="en-US" sz="2800" b="1" spc="300" dirty="0" err="1">
                  <a:latin typeface="+mj-lt"/>
                </a:rPr>
                <a:t>Sehari</a:t>
              </a:r>
              <a:r>
                <a:rPr lang="en-US" sz="2800" b="1" spc="300" dirty="0">
                  <a:latin typeface="+mj-lt"/>
                </a:rPr>
                <a:t>-Hari  </a:t>
              </a:r>
            </a:p>
          </p:txBody>
        </p:sp>
      </p:grpSp>
      <p:pic>
        <p:nvPicPr>
          <p:cNvPr id="1026" name="Picture 2">
            <a:extLst>
              <a:ext uri="{FF2B5EF4-FFF2-40B4-BE49-F238E27FC236}">
                <a16:creationId xmlns:a16="http://schemas.microsoft.com/office/drawing/2014/main" xmlns="" id="{1F95FA8F-6047-BD54-2887-0883993432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96483" y="1276350"/>
            <a:ext cx="4891603" cy="3248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614E654B-3DA2-BAE8-EB1B-E4E59D4139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5" name="TextBox 4">
            <a:extLst>
              <a:ext uri="{FF2B5EF4-FFF2-40B4-BE49-F238E27FC236}">
                <a16:creationId xmlns:a16="http://schemas.microsoft.com/office/drawing/2014/main" xmlns="" id="{9F97162A-8141-1FC8-E679-B843CB34C814}"/>
              </a:ext>
            </a:extLst>
          </p:cNvPr>
          <p:cNvSpPr txBox="1"/>
          <p:nvPr/>
        </p:nvSpPr>
        <p:spPr>
          <a:xfrm>
            <a:off x="3429000" y="4389804"/>
            <a:ext cx="2131598" cy="230832"/>
          </a:xfrm>
          <a:prstGeom prst="rect">
            <a:avLst/>
          </a:prstGeom>
          <a:noFill/>
        </p:spPr>
        <p:txBody>
          <a:bodyPr wrap="square" rtlCol="0">
            <a:spAutoFit/>
          </a:bodyPr>
          <a:lstStyle/>
          <a:p>
            <a:r>
              <a:rPr lang="en-US" sz="900" dirty="0" err="1"/>
              <a:t>Sumber</a:t>
            </a:r>
            <a:r>
              <a:rPr lang="en-US" sz="900" i="1" dirty="0"/>
              <a:t>: shutterstock.com</a:t>
            </a:r>
            <a:r>
              <a:rPr lang="en-US" sz="900" dirty="0"/>
              <a:t>/1718883472</a:t>
            </a:r>
            <a:endParaRPr lang="en-ID" sz="900" dirty="0"/>
          </a:p>
        </p:txBody>
      </p:sp>
    </p:spTree>
    <p:extLst>
      <p:ext uri="{BB962C8B-B14F-4D97-AF65-F5344CB8AC3E}">
        <p14:creationId xmlns:p14="http://schemas.microsoft.com/office/powerpoint/2010/main" val="553266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34"/>
          <p:cNvPicPr preferRelativeResize="0"/>
          <p:nvPr/>
        </p:nvPicPr>
        <p:blipFill>
          <a:blip r:embed="rId3">
            <a:alphaModFix/>
          </a:blip>
          <a:stretch>
            <a:fillRect/>
          </a:stretch>
        </p:blipFill>
        <p:spPr>
          <a:xfrm rot="-1408370">
            <a:off x="-247276" y="1215824"/>
            <a:ext cx="1453752" cy="1252550"/>
          </a:xfrm>
          <a:prstGeom prst="rect">
            <a:avLst/>
          </a:prstGeom>
          <a:noFill/>
          <a:ln>
            <a:noFill/>
          </a:ln>
          <a:effectLst>
            <a:outerShdw blurRad="14288" dist="28575" dir="12060000" algn="bl" rotWithShape="0">
              <a:srgbClr val="000000">
                <a:alpha val="9000"/>
              </a:srgbClr>
            </a:outerShdw>
          </a:effectLst>
        </p:spPr>
      </p:pic>
      <p:sp>
        <p:nvSpPr>
          <p:cNvPr id="652" name="Google Shape;652;p34"/>
          <p:cNvSpPr txBox="1">
            <a:spLocks noGrp="1"/>
          </p:cNvSpPr>
          <p:nvPr>
            <p:ph type="title" idx="4294967295"/>
          </p:nvPr>
        </p:nvSpPr>
        <p:spPr>
          <a:xfrm>
            <a:off x="914400" y="57150"/>
            <a:ext cx="8142500" cy="71459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solidFill>
                  <a:srgbClr val="005C4A"/>
                </a:solidFill>
              </a:rPr>
              <a:t>Umat Islam diperbolehkan bersikap iri kepada orang lain terhadap dua hal sebagaimana dalam hadis Nabi Saw, yaitu:</a:t>
            </a:r>
            <a:endParaRPr sz="2400" b="1" dirty="0">
              <a:solidFill>
                <a:srgbClr val="005C4A"/>
              </a:solidFill>
            </a:endParaRPr>
          </a:p>
        </p:txBody>
      </p:sp>
      <p:pic>
        <p:nvPicPr>
          <p:cNvPr id="654" name="Google Shape;654;p34"/>
          <p:cNvPicPr preferRelativeResize="0"/>
          <p:nvPr/>
        </p:nvPicPr>
        <p:blipFill rotWithShape="1">
          <a:blip r:embed="rId4">
            <a:alphaModFix/>
          </a:blip>
          <a:srcRect/>
          <a:stretch/>
        </p:blipFill>
        <p:spPr>
          <a:xfrm>
            <a:off x="-108350" y="931575"/>
            <a:ext cx="1719450" cy="988450"/>
          </a:xfrm>
          <a:prstGeom prst="rect">
            <a:avLst/>
          </a:prstGeom>
          <a:noFill/>
          <a:ln>
            <a:noFill/>
          </a:ln>
        </p:spPr>
      </p:pic>
      <p:pic>
        <p:nvPicPr>
          <p:cNvPr id="655" name="Google Shape;655;p34"/>
          <p:cNvPicPr preferRelativeResize="0"/>
          <p:nvPr/>
        </p:nvPicPr>
        <p:blipFill>
          <a:blip r:embed="rId5">
            <a:alphaModFix/>
          </a:blip>
          <a:stretch>
            <a:fillRect/>
          </a:stretch>
        </p:blipFill>
        <p:spPr>
          <a:xfrm rot="3943743">
            <a:off x="179067" y="1507189"/>
            <a:ext cx="678616" cy="1161572"/>
          </a:xfrm>
          <a:prstGeom prst="rect">
            <a:avLst/>
          </a:prstGeom>
          <a:noFill/>
          <a:ln>
            <a:noFill/>
          </a:ln>
        </p:spPr>
      </p:pic>
      <p:sp>
        <p:nvSpPr>
          <p:cNvPr id="3" name="Subtitle 2">
            <a:extLst>
              <a:ext uri="{FF2B5EF4-FFF2-40B4-BE49-F238E27FC236}">
                <a16:creationId xmlns:a16="http://schemas.microsoft.com/office/drawing/2014/main" xmlns="" id="{CF9819DF-713B-47BA-0931-5023FD8CCE0D}"/>
              </a:ext>
            </a:extLst>
          </p:cNvPr>
          <p:cNvSpPr>
            <a:spLocks noGrp="1"/>
          </p:cNvSpPr>
          <p:nvPr>
            <p:ph type="subTitle" idx="4294967295"/>
          </p:nvPr>
        </p:nvSpPr>
        <p:spPr>
          <a:xfrm>
            <a:off x="1611100" y="978123"/>
            <a:ext cx="6934200" cy="1420367"/>
          </a:xfrm>
          <a:prstGeom prst="rect">
            <a:avLst/>
          </a:prstGeom>
        </p:spPr>
        <p:txBody>
          <a:bodyPr/>
          <a:lstStyle/>
          <a:p>
            <a:pPr marL="0" indent="0" algn="r">
              <a:buNone/>
            </a:pPr>
            <a:r>
              <a:rPr lang="ar-DZ" sz="2400" dirty="0">
                <a:latin typeface="Adobe Naskh Medium" panose="01010101010101010101" pitchFamily="50" charset="-78"/>
                <a:cs typeface="Adobe Naskh Medium" panose="01010101010101010101" pitchFamily="50" charset="-78"/>
              </a:rPr>
              <a:t>عن أبي هريرة: أَنَّ رسول الله صلّى الله عليه و سلم قال: لَاحَسَدَ إلَّا في اثنتين: رَجُلٌ عَلَّمَهُ الله القُرْآن, فَهُوَ يَتْلُوهُ آنَاءَ اللَّيل, وآنَاءَ النَّهَار, فَسَمعَهُ جَارٌ لَهُ, فَقَالَ: لَيْتَني أُتيتُ مثْلَ مَا أُوتيَ فُلَانٌ, فَعَملْتُ مثْلَ مَا يَعْمَلُ, وَرَجُلٌ آتَاهُ الله مَالًا فَهُوَ يُهْلكُهُ في الحَقّ, فَقَالَ رَجُلٌ: لَيْتَني أُتيتُ مثْلَ مَا أُوتيَ فُلَانٌ, فَعَملْتُ مثْلَ مَا يَعْمَلُ. (رواه البخاري)</a:t>
            </a:r>
          </a:p>
        </p:txBody>
      </p:sp>
      <p:sp>
        <p:nvSpPr>
          <p:cNvPr id="9" name="TextBox 8">
            <a:extLst>
              <a:ext uri="{FF2B5EF4-FFF2-40B4-BE49-F238E27FC236}">
                <a16:creationId xmlns:a16="http://schemas.microsoft.com/office/drawing/2014/main" xmlns="" id="{FBA1A238-970C-D544-269E-B93A03618EEF}"/>
              </a:ext>
            </a:extLst>
          </p:cNvPr>
          <p:cNvSpPr txBox="1"/>
          <p:nvPr/>
        </p:nvSpPr>
        <p:spPr>
          <a:xfrm>
            <a:off x="152400" y="2803600"/>
            <a:ext cx="8991600" cy="1673150"/>
          </a:xfrm>
          <a:prstGeom prst="rect">
            <a:avLst/>
          </a:prstGeom>
          <a:noFill/>
        </p:spPr>
        <p:txBody>
          <a:bodyPr wrap="square">
            <a:spAutoFit/>
          </a:bodyPr>
          <a:lstStyle/>
          <a:p>
            <a:pPr>
              <a:lnSpc>
                <a:spcPct val="107000"/>
              </a:lnSpc>
            </a:pPr>
            <a:r>
              <a:rPr lang="en-ID"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“Dari Abu Hurairah </a:t>
            </a:r>
            <a:r>
              <a:rPr lang="ar-DZ"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R.A.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bahwasanya</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Rasulullah Saw.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Bersabda</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Tidak</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diperbolehkan</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hasad</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iri</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kecuali</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pada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dua</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orang,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yaitu</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seseorang</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yang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telah</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diajari</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Al-Qur’an oleh Allah,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sehingga</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ia</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membacanya</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di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pertengahan</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malam</a:t>
            </a:r>
            <a:r>
              <a:rPr lang="en-US" sz="1600" dirty="0">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 dan </a:t>
            </a:r>
            <a:r>
              <a:rPr lang="en-US" sz="1600" dirty="0" err="1">
                <a:solidFill>
                  <a:schemeClr val="tx1"/>
                </a:solidFill>
                <a:effectLst/>
                <a:latin typeface="Chaparral Pro Light" panose="02060403030505090203" pitchFamily="18" charset="0"/>
                <a:ea typeface="Calibri" panose="020F0502020204030204" pitchFamily="34" charset="0"/>
                <a:cs typeface="Arial" panose="020B0604020202020204" pitchFamily="34" charset="0"/>
              </a:rPr>
              <a:t>siang</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sampai</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tetangga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yang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mendengarnya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berkata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‘Duh,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sekiranya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aku</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diberikan</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sebagaimana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apa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yang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diberikan</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kepada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si</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Fulan</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niscaya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aku</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akan</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melakukan</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apa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yang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dilakukannya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Kemudian</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seseorang</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diberi</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karunia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harta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oleh Allah,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sehingga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ia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dapat</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membelanjakannya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pada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kebenaran</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Lalu orang pun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berkata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Seandainya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aku</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diberi</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karunia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sebagaimana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Fulan</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maka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niscaya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aku</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akan</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melakukan</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sebagaimana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yang </a:t>
            </a:r>
            <a:r>
              <a:rPr lang="en-US" sz="1600" dirty="0" err="1">
                <a:solidFill>
                  <a:schemeClr val="tx1"/>
                </a:solidFill>
                <a:latin typeface="Chaparral Pro Light" panose="02060403030505090203" pitchFamily="18" charset="0"/>
                <a:ea typeface="Calibri" panose="020F0502020204030204" pitchFamily="34" charset="0"/>
                <a:cs typeface="Arial" panose="020B0604020202020204" pitchFamily="34" charset="0"/>
              </a:rPr>
              <a:t>dilakukannya</a:t>
            </a:r>
            <a:r>
              <a:rPr lang="en-US" sz="1600" dirty="0">
                <a:solidFill>
                  <a:schemeClr val="tx1"/>
                </a:solidFill>
                <a:latin typeface="Chaparral Pro Light" panose="02060403030505090203" pitchFamily="18" charset="0"/>
                <a:ea typeface="Calibri" panose="020F0502020204030204" pitchFamily="34" charset="0"/>
                <a:cs typeface="Arial" panose="020B0604020202020204" pitchFamily="34" charset="0"/>
              </a:rPr>
              <a:t>,’” (HR. Bukhari)</a:t>
            </a:r>
            <a:endParaRPr lang="en-ID" sz="1600" dirty="0">
              <a:solidFill>
                <a:schemeClr val="tx1"/>
              </a:solidFill>
              <a:effectLst/>
              <a:latin typeface="Chaparral Pro Light" panose="02060403030505090203" pitchFamily="18" charset="0"/>
              <a:cs typeface="Arial" panose="020B0604020202020204" pitchFamily="34" charset="0"/>
            </a:endParaRPr>
          </a:p>
        </p:txBody>
      </p:sp>
    </p:spTree>
    <p:extLst>
      <p:ext uri="{BB962C8B-B14F-4D97-AF65-F5344CB8AC3E}">
        <p14:creationId xmlns:p14="http://schemas.microsoft.com/office/powerpoint/2010/main" val="1452139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2"/>
                                        </p:tgtEl>
                                        <p:attrNameLst>
                                          <p:attrName>style.visibility</p:attrName>
                                        </p:attrNameLst>
                                      </p:cBhvr>
                                      <p:to>
                                        <p:strVal val="visible"/>
                                      </p:to>
                                    </p:set>
                                    <p:animEffect transition="in" filter="fade">
                                      <p:cBhvr>
                                        <p:cTn id="7" dur="500"/>
                                        <p:tgtEl>
                                          <p:spTgt spid="6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0"/>
      <p:bldP spid="3" grpId="0" build="p"/>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8DDFEB-DD59-1352-FBF1-F6B1207BCA6F}"/>
              </a:ext>
            </a:extLst>
          </p:cNvPr>
          <p:cNvSpPr txBox="1"/>
          <p:nvPr/>
        </p:nvSpPr>
        <p:spPr>
          <a:xfrm>
            <a:off x="609600" y="68074"/>
            <a:ext cx="7086600" cy="892552"/>
          </a:xfrm>
          <a:prstGeom prst="rect">
            <a:avLst/>
          </a:prstGeom>
          <a:noFill/>
        </p:spPr>
        <p:txBody>
          <a:bodyPr wrap="square" rtlCol="0">
            <a:spAutoFit/>
          </a:bodyPr>
          <a:lstStyle/>
          <a:p>
            <a:r>
              <a:rPr lang="en-US" sz="2600" b="1" spc="300" dirty="0" err="1">
                <a:solidFill>
                  <a:srgbClr val="005C4A"/>
                </a:solidFill>
                <a:latin typeface="+mj-lt"/>
              </a:rPr>
              <a:t>Penerapan</a:t>
            </a:r>
            <a:r>
              <a:rPr lang="en-US" sz="2600" b="1" spc="300" dirty="0">
                <a:solidFill>
                  <a:srgbClr val="005C4A"/>
                </a:solidFill>
                <a:latin typeface="+mj-lt"/>
              </a:rPr>
              <a:t> </a:t>
            </a:r>
            <a:r>
              <a:rPr lang="en-US" sz="2600" b="1" spc="300" dirty="0" err="1">
                <a:solidFill>
                  <a:srgbClr val="005C4A"/>
                </a:solidFill>
                <a:latin typeface="+mj-lt"/>
              </a:rPr>
              <a:t>Kompetisi</a:t>
            </a:r>
            <a:r>
              <a:rPr lang="en-US" sz="2600" b="1" spc="300" dirty="0">
                <a:solidFill>
                  <a:srgbClr val="005C4A"/>
                </a:solidFill>
                <a:latin typeface="+mj-lt"/>
              </a:rPr>
              <a:t> </a:t>
            </a:r>
            <a:r>
              <a:rPr lang="en-US" sz="2600" b="1" spc="300" dirty="0" err="1">
                <a:solidFill>
                  <a:srgbClr val="005C4A"/>
                </a:solidFill>
                <a:latin typeface="+mj-lt"/>
              </a:rPr>
              <a:t>dalam</a:t>
            </a:r>
            <a:r>
              <a:rPr lang="en-US" sz="2600" b="1" spc="300" dirty="0">
                <a:solidFill>
                  <a:srgbClr val="005C4A"/>
                </a:solidFill>
                <a:latin typeface="+mj-lt"/>
              </a:rPr>
              <a:t> </a:t>
            </a:r>
            <a:r>
              <a:rPr lang="en-US" sz="2600" b="1" spc="300" dirty="0" err="1">
                <a:solidFill>
                  <a:srgbClr val="005C4A"/>
                </a:solidFill>
                <a:latin typeface="+mj-lt"/>
              </a:rPr>
              <a:t>Kebaikan</a:t>
            </a:r>
            <a:r>
              <a:rPr lang="en-US" sz="2600" b="1" spc="300" dirty="0">
                <a:solidFill>
                  <a:srgbClr val="005C4A"/>
                </a:solidFill>
                <a:latin typeface="+mj-lt"/>
              </a:rPr>
              <a:t> dan </a:t>
            </a:r>
            <a:r>
              <a:rPr lang="en-US" sz="2600" b="1" spc="300" dirty="0" err="1">
                <a:solidFill>
                  <a:srgbClr val="005C4A"/>
                </a:solidFill>
                <a:latin typeface="+mj-lt"/>
              </a:rPr>
              <a:t>Etos</a:t>
            </a:r>
            <a:r>
              <a:rPr lang="en-US" sz="2600" b="1" spc="300" dirty="0">
                <a:solidFill>
                  <a:srgbClr val="005C4A"/>
                </a:solidFill>
                <a:latin typeface="+mj-lt"/>
              </a:rPr>
              <a:t> </a:t>
            </a:r>
            <a:r>
              <a:rPr lang="en-US" sz="2400" b="1" spc="300" dirty="0" err="1">
                <a:solidFill>
                  <a:srgbClr val="005C4A"/>
                </a:solidFill>
                <a:latin typeface="+mj-lt"/>
              </a:rPr>
              <a:t>Kerja</a:t>
            </a:r>
            <a:r>
              <a:rPr lang="en-US" sz="2600" b="1" spc="300" dirty="0">
                <a:solidFill>
                  <a:srgbClr val="005C4A"/>
                </a:solidFill>
                <a:latin typeface="+mj-lt"/>
              </a:rPr>
              <a:t> </a:t>
            </a:r>
            <a:endParaRPr lang="en-ID" sz="2600" b="1" spc="300" dirty="0">
              <a:solidFill>
                <a:srgbClr val="005C4A"/>
              </a:solidFill>
              <a:latin typeface="+mj-lt"/>
            </a:endParaRPr>
          </a:p>
        </p:txBody>
      </p:sp>
      <p:graphicFrame>
        <p:nvGraphicFramePr>
          <p:cNvPr id="3" name="Diagram 2">
            <a:extLst>
              <a:ext uri="{FF2B5EF4-FFF2-40B4-BE49-F238E27FC236}">
                <a16:creationId xmlns:a16="http://schemas.microsoft.com/office/drawing/2014/main" xmlns="" id="{F8619988-27A1-3D7D-484A-67E012DD6D21}"/>
              </a:ext>
            </a:extLst>
          </p:cNvPr>
          <p:cNvGraphicFramePr/>
          <p:nvPr>
            <p:extLst>
              <p:ext uri="{D42A27DB-BD31-4B8C-83A1-F6EECF244321}">
                <p14:modId xmlns:p14="http://schemas.microsoft.com/office/powerpoint/2010/main" val="2514673491"/>
              </p:ext>
            </p:extLst>
          </p:nvPr>
        </p:nvGraphicFramePr>
        <p:xfrm>
          <a:off x="685800" y="514350"/>
          <a:ext cx="8077200" cy="4383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312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pic>
        <p:nvPicPr>
          <p:cNvPr id="1203" name="Google Shape;1203;p51"/>
          <p:cNvPicPr preferRelativeResize="0"/>
          <p:nvPr/>
        </p:nvPicPr>
        <p:blipFill>
          <a:blip r:embed="rId3">
            <a:alphaModFix/>
          </a:blip>
          <a:stretch>
            <a:fillRect/>
          </a:stretch>
        </p:blipFill>
        <p:spPr>
          <a:xfrm rot="-9245353">
            <a:off x="2019946" y="403334"/>
            <a:ext cx="1731677" cy="960897"/>
          </a:xfrm>
          <a:prstGeom prst="rect">
            <a:avLst/>
          </a:prstGeom>
          <a:noFill/>
          <a:ln>
            <a:noFill/>
          </a:ln>
          <a:effectLst>
            <a:outerShdw blurRad="14288" dist="28575" dir="5400000" algn="bl" rotWithShape="0">
              <a:srgbClr val="000000">
                <a:alpha val="9000"/>
              </a:srgbClr>
            </a:outerShdw>
          </a:effectLst>
        </p:spPr>
      </p:pic>
      <p:pic>
        <p:nvPicPr>
          <p:cNvPr id="1204" name="Google Shape;1204;p51"/>
          <p:cNvPicPr preferRelativeResize="0"/>
          <p:nvPr/>
        </p:nvPicPr>
        <p:blipFill>
          <a:blip r:embed="rId4">
            <a:alphaModFix/>
          </a:blip>
          <a:stretch>
            <a:fillRect/>
          </a:stretch>
        </p:blipFill>
        <p:spPr>
          <a:xfrm rot="-3791463">
            <a:off x="3353911" y="848456"/>
            <a:ext cx="814721" cy="1394571"/>
          </a:xfrm>
          <a:prstGeom prst="rect">
            <a:avLst/>
          </a:prstGeom>
          <a:noFill/>
          <a:ln>
            <a:noFill/>
          </a:ln>
        </p:spPr>
      </p:pic>
      <p:pic>
        <p:nvPicPr>
          <p:cNvPr id="1205" name="Google Shape;1205;p51"/>
          <p:cNvPicPr preferRelativeResize="0"/>
          <p:nvPr/>
        </p:nvPicPr>
        <p:blipFill>
          <a:blip r:embed="rId5">
            <a:alphaModFix/>
          </a:blip>
          <a:stretch>
            <a:fillRect/>
          </a:stretch>
        </p:blipFill>
        <p:spPr>
          <a:xfrm rot="-1970295">
            <a:off x="-236762" y="2094174"/>
            <a:ext cx="1557690" cy="1342142"/>
          </a:xfrm>
          <a:prstGeom prst="rect">
            <a:avLst/>
          </a:prstGeom>
          <a:noFill/>
          <a:ln>
            <a:noFill/>
          </a:ln>
          <a:effectLst>
            <a:outerShdw blurRad="14288" dist="28575" dir="12060000" algn="bl" rotWithShape="0">
              <a:srgbClr val="000000">
                <a:alpha val="9000"/>
              </a:srgbClr>
            </a:outerShdw>
          </a:effectLst>
        </p:spPr>
      </p:pic>
      <p:sp>
        <p:nvSpPr>
          <p:cNvPr id="1206" name="Google Shape;1206;p51"/>
          <p:cNvSpPr txBox="1">
            <a:spLocks noGrp="1"/>
          </p:cNvSpPr>
          <p:nvPr>
            <p:ph type="title"/>
          </p:nvPr>
        </p:nvSpPr>
        <p:spPr>
          <a:xfrm flipH="1">
            <a:off x="4161715" y="592908"/>
            <a:ext cx="3600907" cy="7588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spc="300" dirty="0">
                <a:solidFill>
                  <a:srgbClr val="C00000"/>
                </a:solidFill>
                <a:latin typeface="+mj-lt"/>
              </a:rPr>
              <a:t>Kesimpulan</a:t>
            </a:r>
            <a:endParaRPr sz="4000" b="1" spc="300" dirty="0">
              <a:solidFill>
                <a:srgbClr val="C00000"/>
              </a:solidFill>
              <a:latin typeface="+mj-lt"/>
            </a:endParaRPr>
          </a:p>
        </p:txBody>
      </p:sp>
      <p:sp>
        <p:nvSpPr>
          <p:cNvPr id="1207" name="Google Shape;1207;p51"/>
          <p:cNvSpPr txBox="1">
            <a:spLocks noGrp="1"/>
          </p:cNvSpPr>
          <p:nvPr>
            <p:ph type="subTitle" idx="1"/>
          </p:nvPr>
        </p:nvSpPr>
        <p:spPr>
          <a:xfrm flipH="1">
            <a:off x="3109584" y="1374133"/>
            <a:ext cx="5582093" cy="862500"/>
          </a:xfrm>
          <a:prstGeom prst="rect">
            <a:avLst/>
          </a:prstGeom>
        </p:spPr>
        <p:txBody>
          <a:bodyPr spcFirstLastPara="1" wrap="square" lIns="91425" tIns="91425" rIns="91425" bIns="91425" anchor="t" anchorCtr="0">
            <a:noAutofit/>
          </a:bodyPr>
          <a:lstStyle/>
          <a:p>
            <a:pPr marL="0" lvl="0" indent="0" rtl="0">
              <a:spcBef>
                <a:spcPts val="0"/>
              </a:spcBef>
              <a:spcAft>
                <a:spcPts val="1600"/>
              </a:spcAft>
            </a:pPr>
            <a:r>
              <a:rPr lang="en" sz="1800" dirty="0"/>
              <a:t>Islam memerintahkan umatnya untuk berkompetisi dalam kebaikan agar menjadi orang yang beruntung di dunia dan akhirat. Islam juga memerintahkan umatnya untuk memiliki etos kerja yang tinggi agar menjadi umat yang kuat, baik secara iman, islam dan ekonomi. Kedua sikap ini harus menjadi budaya umat Islam dalam kehidupan sehari-hari melalui pembiasaan sejak kecil dalam kehidupan keluarga ataupun berteman. </a:t>
            </a:r>
            <a:r>
              <a:rPr lang="en-ID" sz="1800" dirty="0"/>
              <a:t>D</a:t>
            </a:r>
            <a:r>
              <a:rPr lang="en" sz="1800" dirty="0"/>
              <a:t>engan demikian, umat Islam dapat memahami betapa besar manfaat kedua sikap tersebut dalam kehidupan sehari-hari.</a:t>
            </a:r>
          </a:p>
        </p:txBody>
      </p:sp>
      <p:pic>
        <p:nvPicPr>
          <p:cNvPr id="1208" name="Google Shape;1208;p51"/>
          <p:cNvPicPr preferRelativeResize="0"/>
          <p:nvPr/>
        </p:nvPicPr>
        <p:blipFill rotWithShape="1">
          <a:blip r:embed="rId6">
            <a:alphaModFix/>
          </a:blip>
          <a:srcRect l="17943" r="17949"/>
          <a:stretch/>
        </p:blipFill>
        <p:spPr>
          <a:xfrm>
            <a:off x="338306" y="826152"/>
            <a:ext cx="2616900" cy="2296200"/>
          </a:xfrm>
          <a:prstGeom prst="rect">
            <a:avLst/>
          </a:prstGeom>
          <a:noFill/>
          <a:ln>
            <a:noFill/>
          </a:ln>
          <a:effectLst>
            <a:outerShdw blurRad="57150" dist="38100" dir="2220000" algn="bl" rotWithShape="0">
              <a:srgbClr val="000000">
                <a:alpha val="15000"/>
              </a:srgbClr>
            </a:outerShdw>
          </a:effectLst>
        </p:spPr>
      </p:pic>
      <p:pic>
        <p:nvPicPr>
          <p:cNvPr id="1209" name="Google Shape;1209;p51"/>
          <p:cNvPicPr preferRelativeResize="0"/>
          <p:nvPr/>
        </p:nvPicPr>
        <p:blipFill>
          <a:blip r:embed="rId5">
            <a:alphaModFix/>
          </a:blip>
          <a:stretch>
            <a:fillRect/>
          </a:stretch>
        </p:blipFill>
        <p:spPr>
          <a:xfrm rot="-372239">
            <a:off x="-424896" y="2832566"/>
            <a:ext cx="1175912" cy="1013187"/>
          </a:xfrm>
          <a:prstGeom prst="rect">
            <a:avLst/>
          </a:prstGeom>
          <a:noFill/>
          <a:ln>
            <a:noFill/>
          </a:ln>
          <a:effectLst>
            <a:outerShdw blurRad="14288" dist="28575" dir="12060000" algn="bl" rotWithShape="0">
              <a:srgbClr val="000000">
                <a:alpha val="9000"/>
              </a:srgbClr>
            </a:outerShdw>
          </a:effectLst>
        </p:spPr>
      </p:pic>
      <p:pic>
        <p:nvPicPr>
          <p:cNvPr id="1210" name="Google Shape;1210;p51"/>
          <p:cNvPicPr preferRelativeResize="0"/>
          <p:nvPr/>
        </p:nvPicPr>
        <p:blipFill>
          <a:blip r:embed="rId7">
            <a:alphaModFix/>
          </a:blip>
          <a:stretch>
            <a:fillRect/>
          </a:stretch>
        </p:blipFill>
        <p:spPr>
          <a:xfrm rot="8299352">
            <a:off x="1022458" y="3900939"/>
            <a:ext cx="268442" cy="462542"/>
          </a:xfrm>
          <a:prstGeom prst="rect">
            <a:avLst/>
          </a:prstGeom>
          <a:noFill/>
          <a:ln>
            <a:noFill/>
          </a:ln>
        </p:spPr>
      </p:pic>
      <p:pic>
        <p:nvPicPr>
          <p:cNvPr id="1211" name="Google Shape;1211;p51"/>
          <p:cNvPicPr preferRelativeResize="0"/>
          <p:nvPr/>
        </p:nvPicPr>
        <p:blipFill>
          <a:blip r:embed="rId7">
            <a:alphaModFix/>
          </a:blip>
          <a:stretch>
            <a:fillRect/>
          </a:stretch>
        </p:blipFill>
        <p:spPr>
          <a:xfrm rot="-6730655">
            <a:off x="576457" y="3625923"/>
            <a:ext cx="149251" cy="257182"/>
          </a:xfrm>
          <a:prstGeom prst="rect">
            <a:avLst/>
          </a:prstGeom>
          <a:noFill/>
          <a:ln>
            <a:noFill/>
          </a:ln>
        </p:spPr>
      </p:pic>
      <p:pic>
        <p:nvPicPr>
          <p:cNvPr id="1212" name="Google Shape;1212;p51"/>
          <p:cNvPicPr preferRelativeResize="0"/>
          <p:nvPr/>
        </p:nvPicPr>
        <p:blipFill>
          <a:blip r:embed="rId8">
            <a:alphaModFix/>
          </a:blip>
          <a:stretch>
            <a:fillRect/>
          </a:stretch>
        </p:blipFill>
        <p:spPr>
          <a:xfrm rot="600596">
            <a:off x="183928" y="465624"/>
            <a:ext cx="467154" cy="890485"/>
          </a:xfrm>
          <a:prstGeom prst="rect">
            <a:avLst/>
          </a:prstGeom>
          <a:noFill/>
          <a:ln>
            <a:noFill/>
          </a:ln>
        </p:spPr>
      </p:pic>
      <p:pic>
        <p:nvPicPr>
          <p:cNvPr id="1213" name="Google Shape;1213;p51"/>
          <p:cNvPicPr preferRelativeResize="0"/>
          <p:nvPr/>
        </p:nvPicPr>
        <p:blipFill>
          <a:blip r:embed="rId9">
            <a:alphaModFix/>
          </a:blip>
          <a:stretch>
            <a:fillRect/>
          </a:stretch>
        </p:blipFill>
        <p:spPr>
          <a:xfrm rot="1147061">
            <a:off x="933361" y="2722825"/>
            <a:ext cx="612169" cy="667300"/>
          </a:xfrm>
          <a:prstGeom prst="rect">
            <a:avLst/>
          </a:prstGeom>
          <a:noFill/>
          <a:ln>
            <a:noFill/>
          </a:ln>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17110530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06"/>
                                        </p:tgtEl>
                                        <p:attrNameLst>
                                          <p:attrName>style.visibility</p:attrName>
                                        </p:attrNameLst>
                                      </p:cBhvr>
                                      <p:to>
                                        <p:strVal val="visible"/>
                                      </p:to>
                                    </p:set>
                                    <p:animEffect transition="in" filter="fade">
                                      <p:cBhvr>
                                        <p:cTn id="7" dur="500"/>
                                        <p:tgtEl>
                                          <p:spTgt spid="120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07">
                                            <p:txEl>
                                              <p:pRg st="0" end="0"/>
                                            </p:txEl>
                                          </p:spTgt>
                                        </p:tgtEl>
                                        <p:attrNameLst>
                                          <p:attrName>style.visibility</p:attrName>
                                        </p:attrNameLst>
                                      </p:cBhvr>
                                      <p:to>
                                        <p:strVal val="visible"/>
                                      </p:to>
                                    </p:set>
                                    <p:animEffect transition="in" filter="wipe(up)">
                                      <p:cBhvr>
                                        <p:cTn id="11" dur="500"/>
                                        <p:tgtEl>
                                          <p:spTgt spid="12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 grpId="0"/>
      <p:bldP spid="12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pic>
        <p:nvPicPr>
          <p:cNvPr id="1264" name="Google Shape;1264;p54"/>
          <p:cNvPicPr preferRelativeResize="0"/>
          <p:nvPr/>
        </p:nvPicPr>
        <p:blipFill>
          <a:blip r:embed="rId3">
            <a:alphaModFix/>
          </a:blip>
          <a:stretch>
            <a:fillRect/>
          </a:stretch>
        </p:blipFill>
        <p:spPr>
          <a:xfrm rot="16931597">
            <a:off x="7967100" y="3690806"/>
            <a:ext cx="553465" cy="775476"/>
          </a:xfrm>
          <a:prstGeom prst="rect">
            <a:avLst/>
          </a:prstGeom>
          <a:noFill/>
          <a:ln>
            <a:noFill/>
          </a:ln>
        </p:spPr>
      </p:pic>
      <p:sp>
        <p:nvSpPr>
          <p:cNvPr id="1265" name="Google Shape;1265;p54"/>
          <p:cNvSpPr txBox="1">
            <a:spLocks noGrp="1"/>
          </p:cNvSpPr>
          <p:nvPr>
            <p:ph type="title"/>
          </p:nvPr>
        </p:nvSpPr>
        <p:spPr>
          <a:xfrm>
            <a:off x="923098" y="1551353"/>
            <a:ext cx="7717500" cy="70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4800" spc="300" dirty="0" err="1">
                <a:latin typeface="+mn-lt"/>
              </a:rPr>
              <a:t>Terima</a:t>
            </a:r>
            <a:r>
              <a:rPr lang="en-US" sz="4800" spc="300" dirty="0">
                <a:latin typeface="+mn-lt"/>
              </a:rPr>
              <a:t> Kasih</a:t>
            </a:r>
            <a:endParaRPr sz="4800" spc="300" dirty="0">
              <a:latin typeface="+mn-lt"/>
            </a:endParaRPr>
          </a:p>
        </p:txBody>
      </p:sp>
      <p:pic>
        <p:nvPicPr>
          <p:cNvPr id="1268" name="Google Shape;1268;p54"/>
          <p:cNvPicPr preferRelativeResize="0"/>
          <p:nvPr/>
        </p:nvPicPr>
        <p:blipFill>
          <a:blip r:embed="rId4">
            <a:alphaModFix/>
          </a:blip>
          <a:stretch>
            <a:fillRect/>
          </a:stretch>
        </p:blipFill>
        <p:spPr>
          <a:xfrm>
            <a:off x="670078" y="3421037"/>
            <a:ext cx="1243749" cy="1112667"/>
          </a:xfrm>
          <a:prstGeom prst="rect">
            <a:avLst/>
          </a:prstGeom>
          <a:noFill/>
          <a:ln>
            <a:noFill/>
          </a:ln>
        </p:spPr>
      </p:pic>
      <p:pic>
        <p:nvPicPr>
          <p:cNvPr id="1269" name="Google Shape;1269;p54"/>
          <p:cNvPicPr preferRelativeResize="0"/>
          <p:nvPr/>
        </p:nvPicPr>
        <p:blipFill>
          <a:blip r:embed="rId5">
            <a:alphaModFix/>
          </a:blip>
          <a:stretch>
            <a:fillRect/>
          </a:stretch>
        </p:blipFill>
        <p:spPr>
          <a:xfrm>
            <a:off x="651819" y="848262"/>
            <a:ext cx="542559" cy="1123879"/>
          </a:xfrm>
          <a:prstGeom prst="rect">
            <a:avLst/>
          </a:prstGeom>
          <a:noFill/>
          <a:ln>
            <a:noFill/>
          </a:ln>
        </p:spPr>
      </p:pic>
      <p:pic>
        <p:nvPicPr>
          <p:cNvPr id="1270" name="Google Shape;1270;p54"/>
          <p:cNvPicPr preferRelativeResize="0"/>
          <p:nvPr/>
        </p:nvPicPr>
        <p:blipFill>
          <a:blip r:embed="rId6">
            <a:alphaModFix/>
          </a:blip>
          <a:stretch>
            <a:fillRect/>
          </a:stretch>
        </p:blipFill>
        <p:spPr>
          <a:xfrm>
            <a:off x="4067144" y="1974168"/>
            <a:ext cx="1521985" cy="1307082"/>
          </a:xfrm>
          <a:prstGeom prst="rect">
            <a:avLst/>
          </a:prstGeom>
          <a:noFill/>
          <a:ln>
            <a:noFill/>
          </a:ln>
        </p:spPr>
      </p:pic>
      <p:pic>
        <p:nvPicPr>
          <p:cNvPr id="1271" name="Google Shape;1271;p54"/>
          <p:cNvPicPr preferRelativeResize="0"/>
          <p:nvPr/>
        </p:nvPicPr>
        <p:blipFill>
          <a:blip r:embed="rId7">
            <a:alphaModFix/>
          </a:blip>
          <a:stretch>
            <a:fillRect/>
          </a:stretch>
        </p:blipFill>
        <p:spPr>
          <a:xfrm>
            <a:off x="8067577" y="2142499"/>
            <a:ext cx="901917" cy="1039324"/>
          </a:xfrm>
          <a:prstGeom prst="rect">
            <a:avLst/>
          </a:prstGeom>
          <a:noFill/>
          <a:ln>
            <a:noFill/>
          </a:ln>
        </p:spPr>
      </p:pic>
      <p:pic>
        <p:nvPicPr>
          <p:cNvPr id="1272" name="Google Shape;1272;p54"/>
          <p:cNvPicPr preferRelativeResize="0"/>
          <p:nvPr/>
        </p:nvPicPr>
        <p:blipFill>
          <a:blip r:embed="rId8">
            <a:alphaModFix/>
          </a:blip>
          <a:stretch>
            <a:fillRect/>
          </a:stretch>
        </p:blipFill>
        <p:spPr>
          <a:xfrm>
            <a:off x="263209" y="1974168"/>
            <a:ext cx="808444" cy="787249"/>
          </a:xfrm>
          <a:prstGeom prst="rect">
            <a:avLst/>
          </a:prstGeom>
          <a:noFill/>
          <a:ln>
            <a:noFill/>
          </a:ln>
        </p:spPr>
      </p:pic>
      <p:pic>
        <p:nvPicPr>
          <p:cNvPr id="1273" name="Google Shape;1273;p54"/>
          <p:cNvPicPr preferRelativeResize="0"/>
          <p:nvPr/>
        </p:nvPicPr>
        <p:blipFill>
          <a:blip r:embed="rId9">
            <a:alphaModFix/>
          </a:blip>
          <a:stretch>
            <a:fillRect/>
          </a:stretch>
        </p:blipFill>
        <p:spPr>
          <a:xfrm rot="4122093">
            <a:off x="490773" y="1038632"/>
            <a:ext cx="864652" cy="1005493"/>
          </a:xfrm>
          <a:prstGeom prst="rect">
            <a:avLst/>
          </a:prstGeom>
          <a:noFill/>
          <a:ln>
            <a:noFill/>
          </a:ln>
        </p:spPr>
      </p:pic>
      <p:pic>
        <p:nvPicPr>
          <p:cNvPr id="1274" name="Google Shape;1274;p54"/>
          <p:cNvPicPr preferRelativeResize="0"/>
          <p:nvPr/>
        </p:nvPicPr>
        <p:blipFill>
          <a:blip r:embed="rId10">
            <a:alphaModFix/>
          </a:blip>
          <a:stretch>
            <a:fillRect/>
          </a:stretch>
        </p:blipFill>
        <p:spPr>
          <a:xfrm>
            <a:off x="192493" y="402678"/>
            <a:ext cx="808444" cy="1578857"/>
          </a:xfrm>
          <a:prstGeom prst="rect">
            <a:avLst/>
          </a:prstGeom>
          <a:noFill/>
          <a:ln>
            <a:noFill/>
          </a:ln>
        </p:spPr>
      </p:pic>
      <p:pic>
        <p:nvPicPr>
          <p:cNvPr id="1275" name="Google Shape;1275;p54"/>
          <p:cNvPicPr preferRelativeResize="0"/>
          <p:nvPr/>
        </p:nvPicPr>
        <p:blipFill>
          <a:blip r:embed="rId11">
            <a:alphaModFix/>
          </a:blip>
          <a:stretch>
            <a:fillRect/>
          </a:stretch>
        </p:blipFill>
        <p:spPr>
          <a:xfrm>
            <a:off x="8078834" y="3025148"/>
            <a:ext cx="703781" cy="1578852"/>
          </a:xfrm>
          <a:prstGeom prst="rect">
            <a:avLst/>
          </a:prstGeom>
          <a:noFill/>
          <a:ln>
            <a:noFill/>
          </a:ln>
        </p:spPr>
      </p:pic>
    </p:spTree>
    <p:extLst>
      <p:ext uri="{BB962C8B-B14F-4D97-AF65-F5344CB8AC3E}">
        <p14:creationId xmlns:p14="http://schemas.microsoft.com/office/powerpoint/2010/main" val="794218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65"/>
                                        </p:tgtEl>
                                        <p:attrNameLst>
                                          <p:attrName>style.visibility</p:attrName>
                                        </p:attrNameLst>
                                      </p:cBhvr>
                                      <p:to>
                                        <p:strVal val="visible"/>
                                      </p:to>
                                    </p:set>
                                    <p:animEffect transition="in" filter="fade">
                                      <p:cBhvr>
                                        <p:cTn id="7" dur="500"/>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sp>
        <p:nvSpPr>
          <p:cNvPr id="604" name="Google Shape;604;p31"/>
          <p:cNvSpPr txBox="1">
            <a:spLocks noGrp="1"/>
          </p:cNvSpPr>
          <p:nvPr>
            <p:ph type="title" idx="4294967295"/>
          </p:nvPr>
        </p:nvSpPr>
        <p:spPr>
          <a:xfrm>
            <a:off x="533400" y="133350"/>
            <a:ext cx="3757612"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spc="300" dirty="0">
                <a:latin typeface="+mn-lt"/>
              </a:rPr>
              <a:t>Tujuan Pembelajaran </a:t>
            </a:r>
            <a:endParaRPr sz="3200" b="1" spc="300" dirty="0">
              <a:latin typeface="+mn-lt"/>
            </a:endParaRPr>
          </a:p>
        </p:txBody>
      </p:sp>
      <p:sp>
        <p:nvSpPr>
          <p:cNvPr id="6" name="TextBox 5">
            <a:extLst>
              <a:ext uri="{FF2B5EF4-FFF2-40B4-BE49-F238E27FC236}">
                <a16:creationId xmlns:a16="http://schemas.microsoft.com/office/drawing/2014/main" xmlns="" id="{7B519911-3474-2783-25C8-44A96585B9CA}"/>
              </a:ext>
            </a:extLst>
          </p:cNvPr>
          <p:cNvSpPr txBox="1"/>
          <p:nvPr/>
        </p:nvSpPr>
        <p:spPr>
          <a:xfrm>
            <a:off x="533400" y="1341765"/>
            <a:ext cx="4343400" cy="830997"/>
          </a:xfrm>
          <a:prstGeom prst="rect">
            <a:avLst/>
          </a:prstGeom>
          <a:noFill/>
        </p:spPr>
        <p:txBody>
          <a:bodyPr wrap="square" rtlCol="0">
            <a:spAutoFit/>
          </a:bodyPr>
          <a:lstStyle/>
          <a:p>
            <a:r>
              <a:rPr lang="en-US" sz="1600" dirty="0" err="1"/>
              <a:t>Peserta</a:t>
            </a:r>
            <a:r>
              <a:rPr lang="en-US" sz="1600" dirty="0"/>
              <a:t> </a:t>
            </a:r>
            <a:r>
              <a:rPr lang="en-US" sz="1600" dirty="0" err="1"/>
              <a:t>didik</a:t>
            </a:r>
            <a:r>
              <a:rPr lang="en-US" sz="1600" dirty="0"/>
              <a:t> </a:t>
            </a:r>
            <a:r>
              <a:rPr lang="en-US" sz="1600" dirty="0" err="1"/>
              <a:t>diharapkan</a:t>
            </a:r>
            <a:r>
              <a:rPr lang="en-US" sz="1600" dirty="0"/>
              <a:t> </a:t>
            </a:r>
            <a:r>
              <a:rPr lang="en-US" sz="1600" dirty="0" err="1"/>
              <a:t>dapat</a:t>
            </a:r>
            <a:r>
              <a:rPr lang="en-US" sz="1600" dirty="0"/>
              <a:t> </a:t>
            </a:r>
            <a:r>
              <a:rPr lang="en-US" sz="1600" dirty="0" err="1"/>
              <a:t>membaca</a:t>
            </a:r>
            <a:r>
              <a:rPr lang="en-US" sz="1600" dirty="0"/>
              <a:t> </a:t>
            </a:r>
            <a:r>
              <a:rPr lang="en-US" sz="1600" dirty="0" err="1"/>
              <a:t>ayat</a:t>
            </a:r>
            <a:r>
              <a:rPr lang="en-US" sz="1600" dirty="0"/>
              <a:t> Al-Qur’an </a:t>
            </a:r>
            <a:r>
              <a:rPr lang="en-US" sz="1600" dirty="0" err="1"/>
              <a:t>dengan</a:t>
            </a:r>
            <a:r>
              <a:rPr lang="en-US" sz="1600" dirty="0"/>
              <a:t> </a:t>
            </a:r>
            <a:r>
              <a:rPr lang="en-US" sz="1600" dirty="0" err="1"/>
              <a:t>tartil</a:t>
            </a:r>
            <a:r>
              <a:rPr lang="en-US" sz="1600" dirty="0"/>
              <a:t> dan </a:t>
            </a:r>
            <a:r>
              <a:rPr lang="en-US" sz="1600" dirty="0" err="1"/>
              <a:t>hadis</a:t>
            </a:r>
            <a:r>
              <a:rPr lang="en-US" sz="1600" dirty="0"/>
              <a:t> </a:t>
            </a:r>
            <a:r>
              <a:rPr lang="en-US" sz="1600" dirty="0" err="1"/>
              <a:t>tentang</a:t>
            </a:r>
            <a:r>
              <a:rPr lang="en-US" sz="1600" dirty="0"/>
              <a:t> </a:t>
            </a:r>
            <a:r>
              <a:rPr lang="en-US" sz="1600" dirty="0" err="1"/>
              <a:t>perintah</a:t>
            </a:r>
            <a:r>
              <a:rPr lang="en-US" sz="1600" dirty="0"/>
              <a:t> </a:t>
            </a:r>
            <a:r>
              <a:rPr lang="en-US" sz="1600" dirty="0" err="1"/>
              <a:t>berkompetisi</a:t>
            </a:r>
            <a:r>
              <a:rPr lang="en-US" sz="1600" dirty="0"/>
              <a:t> </a:t>
            </a:r>
            <a:r>
              <a:rPr lang="en-US" sz="1600" dirty="0" err="1"/>
              <a:t>dalam</a:t>
            </a:r>
            <a:r>
              <a:rPr lang="en-US" sz="1600" dirty="0"/>
              <a:t> </a:t>
            </a:r>
            <a:r>
              <a:rPr lang="en-US" sz="1600" dirty="0" err="1"/>
              <a:t>kebaikan</a:t>
            </a:r>
            <a:r>
              <a:rPr lang="en-US" sz="1600" dirty="0"/>
              <a:t> dan </a:t>
            </a:r>
            <a:r>
              <a:rPr lang="en-US" sz="1600" dirty="0" err="1"/>
              <a:t>etos</a:t>
            </a:r>
            <a:r>
              <a:rPr lang="en-US" sz="1600" dirty="0"/>
              <a:t> </a:t>
            </a:r>
            <a:r>
              <a:rPr lang="en-US" sz="1600" dirty="0" err="1"/>
              <a:t>kerja</a:t>
            </a:r>
            <a:r>
              <a:rPr lang="en-US" sz="1600" dirty="0"/>
              <a:t> </a:t>
            </a:r>
            <a:endParaRPr lang="en-ID" sz="1600" dirty="0"/>
          </a:p>
        </p:txBody>
      </p:sp>
      <p:sp>
        <p:nvSpPr>
          <p:cNvPr id="11" name="TextBox 10">
            <a:extLst>
              <a:ext uri="{FF2B5EF4-FFF2-40B4-BE49-F238E27FC236}">
                <a16:creationId xmlns:a16="http://schemas.microsoft.com/office/drawing/2014/main" xmlns="" id="{DDE0AE7C-1E6E-52DA-10FD-656F4881588B}"/>
              </a:ext>
            </a:extLst>
          </p:cNvPr>
          <p:cNvSpPr txBox="1"/>
          <p:nvPr/>
        </p:nvSpPr>
        <p:spPr>
          <a:xfrm>
            <a:off x="533400" y="2330997"/>
            <a:ext cx="4207670" cy="1077218"/>
          </a:xfrm>
          <a:prstGeom prst="rect">
            <a:avLst/>
          </a:prstGeom>
          <a:noFill/>
        </p:spPr>
        <p:txBody>
          <a:bodyPr wrap="square" rtlCol="0">
            <a:spAutoFit/>
          </a:bodyPr>
          <a:lstStyle/>
          <a:p>
            <a:r>
              <a:rPr lang="en-US" sz="1600" dirty="0" err="1">
                <a:latin typeface="+mj-lt"/>
              </a:rPr>
              <a:t>Peserta</a:t>
            </a:r>
            <a:r>
              <a:rPr lang="en-US" sz="1600" dirty="0">
                <a:latin typeface="+mj-lt"/>
              </a:rPr>
              <a:t> </a:t>
            </a:r>
            <a:r>
              <a:rPr lang="en-US" sz="1600" dirty="0" err="1">
                <a:latin typeface="+mj-lt"/>
              </a:rPr>
              <a:t>didik</a:t>
            </a:r>
            <a:r>
              <a:rPr lang="en-US" sz="1600" dirty="0">
                <a:latin typeface="+mj-lt"/>
              </a:rPr>
              <a:t> </a:t>
            </a:r>
            <a:r>
              <a:rPr lang="en-US" sz="1600" dirty="0" err="1">
                <a:latin typeface="+mj-lt"/>
              </a:rPr>
              <a:t>mampu</a:t>
            </a:r>
            <a:r>
              <a:rPr lang="en-US" sz="1600" dirty="0">
                <a:latin typeface="+mj-lt"/>
              </a:rPr>
              <a:t> </a:t>
            </a:r>
            <a:r>
              <a:rPr lang="en-US" sz="1600" dirty="0" err="1">
                <a:latin typeface="+mj-lt"/>
              </a:rPr>
              <a:t>menghafal</a:t>
            </a:r>
            <a:r>
              <a:rPr lang="en-US" sz="1600" dirty="0">
                <a:latin typeface="+mj-lt"/>
              </a:rPr>
              <a:t> </a:t>
            </a:r>
            <a:r>
              <a:rPr lang="en-US" sz="1600" dirty="0" err="1">
                <a:latin typeface="+mj-lt"/>
              </a:rPr>
              <a:t>dengan</a:t>
            </a:r>
            <a:r>
              <a:rPr lang="en-US" sz="1600" dirty="0">
                <a:latin typeface="+mj-lt"/>
              </a:rPr>
              <a:t> </a:t>
            </a:r>
            <a:r>
              <a:rPr lang="en-US" sz="1600" dirty="0" err="1">
                <a:latin typeface="+mj-lt"/>
              </a:rPr>
              <a:t>fasih</a:t>
            </a:r>
            <a:r>
              <a:rPr lang="en-US" sz="1600" dirty="0">
                <a:latin typeface="+mj-lt"/>
              </a:rPr>
              <a:t> dan </a:t>
            </a:r>
            <a:r>
              <a:rPr lang="en-US" sz="1600" dirty="0" err="1">
                <a:latin typeface="+mj-lt"/>
              </a:rPr>
              <a:t>lancar</a:t>
            </a:r>
            <a:r>
              <a:rPr lang="en-US" sz="1600" dirty="0">
                <a:latin typeface="+mj-lt"/>
              </a:rPr>
              <a:t> </a:t>
            </a:r>
            <a:r>
              <a:rPr lang="en-US" sz="1600" dirty="0" err="1">
                <a:latin typeface="+mj-lt"/>
              </a:rPr>
              <a:t>ayat</a:t>
            </a:r>
            <a:r>
              <a:rPr lang="en-US" sz="1600" dirty="0">
                <a:latin typeface="+mj-lt"/>
              </a:rPr>
              <a:t> Al-Qur’an dan </a:t>
            </a:r>
            <a:r>
              <a:rPr lang="en-US" sz="1600" dirty="0" err="1">
                <a:latin typeface="+mj-lt"/>
              </a:rPr>
              <a:t>hadis</a:t>
            </a:r>
            <a:r>
              <a:rPr lang="en-US" sz="1600" dirty="0">
                <a:latin typeface="+mj-lt"/>
              </a:rPr>
              <a:t> </a:t>
            </a:r>
            <a:r>
              <a:rPr lang="en-US" sz="1600" dirty="0" err="1">
                <a:latin typeface="+mj-lt"/>
              </a:rPr>
              <a:t>tentang</a:t>
            </a:r>
            <a:r>
              <a:rPr lang="en-US" sz="1600" dirty="0">
                <a:latin typeface="+mj-lt"/>
              </a:rPr>
              <a:t> </a:t>
            </a:r>
            <a:r>
              <a:rPr lang="en-US" sz="1600" dirty="0" err="1">
                <a:latin typeface="+mj-lt"/>
              </a:rPr>
              <a:t>perintah</a:t>
            </a:r>
            <a:r>
              <a:rPr lang="en-US" sz="1600" dirty="0">
                <a:latin typeface="+mj-lt"/>
              </a:rPr>
              <a:t> </a:t>
            </a:r>
            <a:r>
              <a:rPr lang="en-US" sz="1600" dirty="0" err="1">
                <a:latin typeface="+mj-lt"/>
              </a:rPr>
              <a:t>untuk</a:t>
            </a:r>
            <a:r>
              <a:rPr lang="en-US" sz="1600" dirty="0">
                <a:latin typeface="+mj-lt"/>
              </a:rPr>
              <a:t> </a:t>
            </a:r>
            <a:r>
              <a:rPr lang="en-US" sz="1600" dirty="0" err="1">
                <a:latin typeface="+mj-lt"/>
              </a:rPr>
              <a:t>berkompetisi</a:t>
            </a:r>
            <a:r>
              <a:rPr lang="en-US" sz="1600" dirty="0">
                <a:latin typeface="+mj-lt"/>
              </a:rPr>
              <a:t> </a:t>
            </a:r>
            <a:r>
              <a:rPr lang="en-US" sz="1600" dirty="0" err="1">
                <a:latin typeface="+mj-lt"/>
              </a:rPr>
              <a:t>dalam</a:t>
            </a:r>
            <a:r>
              <a:rPr lang="en-US" sz="1600" dirty="0">
                <a:latin typeface="+mj-lt"/>
              </a:rPr>
              <a:t> </a:t>
            </a:r>
            <a:r>
              <a:rPr lang="en-US" sz="1600" dirty="0" err="1">
                <a:latin typeface="+mj-lt"/>
              </a:rPr>
              <a:t>kebaikan</a:t>
            </a:r>
            <a:r>
              <a:rPr lang="en-US" sz="1600" dirty="0">
                <a:latin typeface="+mj-lt"/>
              </a:rPr>
              <a:t> dan </a:t>
            </a:r>
            <a:r>
              <a:rPr lang="en-US" sz="1600" dirty="0" err="1">
                <a:latin typeface="+mj-lt"/>
              </a:rPr>
              <a:t>etos</a:t>
            </a:r>
            <a:r>
              <a:rPr lang="en-US" sz="1600" dirty="0">
                <a:latin typeface="+mj-lt"/>
              </a:rPr>
              <a:t> </a:t>
            </a:r>
            <a:r>
              <a:rPr lang="en-US" sz="1600" dirty="0" err="1">
                <a:latin typeface="+mj-lt"/>
              </a:rPr>
              <a:t>kerja</a:t>
            </a:r>
            <a:endParaRPr lang="en-ID" sz="1600" dirty="0">
              <a:latin typeface="+mj-lt"/>
            </a:endParaRPr>
          </a:p>
        </p:txBody>
      </p:sp>
      <p:sp>
        <p:nvSpPr>
          <p:cNvPr id="12" name="TextBox 11">
            <a:extLst>
              <a:ext uri="{FF2B5EF4-FFF2-40B4-BE49-F238E27FC236}">
                <a16:creationId xmlns:a16="http://schemas.microsoft.com/office/drawing/2014/main" xmlns="" id="{54135E81-EF1B-2885-6FD5-42A09B6F0A58}"/>
              </a:ext>
            </a:extLst>
          </p:cNvPr>
          <p:cNvSpPr txBox="1"/>
          <p:nvPr/>
        </p:nvSpPr>
        <p:spPr>
          <a:xfrm>
            <a:off x="553453" y="3505002"/>
            <a:ext cx="3886200" cy="830997"/>
          </a:xfrm>
          <a:prstGeom prst="rect">
            <a:avLst/>
          </a:prstGeom>
          <a:noFill/>
        </p:spPr>
        <p:txBody>
          <a:bodyPr wrap="square" rtlCol="0">
            <a:spAutoFit/>
          </a:bodyPr>
          <a:lstStyle/>
          <a:p>
            <a:r>
              <a:rPr lang="en-US" sz="1600" dirty="0" err="1">
                <a:latin typeface="+mj-lt"/>
              </a:rPr>
              <a:t>Peserta</a:t>
            </a:r>
            <a:r>
              <a:rPr lang="en-US" sz="1600" dirty="0">
                <a:latin typeface="+mj-lt"/>
              </a:rPr>
              <a:t> </a:t>
            </a:r>
            <a:r>
              <a:rPr lang="en-US" sz="1600" dirty="0" err="1">
                <a:latin typeface="+mj-lt"/>
              </a:rPr>
              <a:t>didik</a:t>
            </a:r>
            <a:r>
              <a:rPr lang="en-US" sz="1600" dirty="0">
                <a:latin typeface="+mj-lt"/>
              </a:rPr>
              <a:t> </a:t>
            </a:r>
            <a:r>
              <a:rPr lang="en-US" sz="1600" dirty="0" err="1">
                <a:latin typeface="+mj-lt"/>
              </a:rPr>
              <a:t>dapat</a:t>
            </a:r>
            <a:r>
              <a:rPr lang="en-US" sz="1600" dirty="0">
                <a:latin typeface="+mj-lt"/>
              </a:rPr>
              <a:t> </a:t>
            </a:r>
            <a:r>
              <a:rPr lang="en-US" sz="1600" dirty="0" err="1">
                <a:latin typeface="+mj-lt"/>
              </a:rPr>
              <a:t>menjelaskan</a:t>
            </a:r>
            <a:r>
              <a:rPr lang="en-US" sz="1600" dirty="0">
                <a:latin typeface="+mj-lt"/>
              </a:rPr>
              <a:t> </a:t>
            </a:r>
            <a:r>
              <a:rPr lang="en-US" sz="1600" dirty="0" err="1">
                <a:latin typeface="+mj-lt"/>
              </a:rPr>
              <a:t>ayat</a:t>
            </a:r>
            <a:r>
              <a:rPr lang="en-US" sz="1600" dirty="0">
                <a:latin typeface="+mj-lt"/>
              </a:rPr>
              <a:t> Al-Qur’an dan </a:t>
            </a:r>
            <a:r>
              <a:rPr lang="en-US" sz="1600" dirty="0" err="1">
                <a:latin typeface="+mj-lt"/>
              </a:rPr>
              <a:t>hadis</a:t>
            </a:r>
            <a:r>
              <a:rPr lang="en-US" sz="1600" dirty="0">
                <a:latin typeface="+mj-lt"/>
              </a:rPr>
              <a:t> </a:t>
            </a:r>
            <a:r>
              <a:rPr lang="en-US" sz="1600" dirty="0" err="1">
                <a:latin typeface="+mj-lt"/>
              </a:rPr>
              <a:t>tentang</a:t>
            </a:r>
            <a:r>
              <a:rPr lang="en-US" sz="1600" dirty="0">
                <a:latin typeface="+mj-lt"/>
              </a:rPr>
              <a:t> </a:t>
            </a:r>
            <a:r>
              <a:rPr lang="en-US" sz="1600" dirty="0" err="1">
                <a:latin typeface="+mj-lt"/>
              </a:rPr>
              <a:t>perintah</a:t>
            </a:r>
            <a:r>
              <a:rPr lang="en-US" sz="1600" dirty="0">
                <a:latin typeface="+mj-lt"/>
              </a:rPr>
              <a:t> </a:t>
            </a:r>
            <a:r>
              <a:rPr lang="en-US" sz="1600" dirty="0" err="1">
                <a:latin typeface="+mj-lt"/>
              </a:rPr>
              <a:t>untuk</a:t>
            </a:r>
            <a:r>
              <a:rPr lang="en-US" sz="1600" dirty="0">
                <a:latin typeface="+mj-lt"/>
              </a:rPr>
              <a:t> </a:t>
            </a:r>
            <a:r>
              <a:rPr lang="en-US" sz="1600" dirty="0" err="1">
                <a:latin typeface="+mj-lt"/>
              </a:rPr>
              <a:t>berkompetisi</a:t>
            </a:r>
            <a:r>
              <a:rPr lang="en-US" sz="1600" dirty="0">
                <a:latin typeface="+mj-lt"/>
              </a:rPr>
              <a:t> </a:t>
            </a:r>
            <a:r>
              <a:rPr lang="en-US" sz="1600" dirty="0" err="1">
                <a:latin typeface="+mj-lt"/>
              </a:rPr>
              <a:t>dalam</a:t>
            </a:r>
            <a:r>
              <a:rPr lang="en-US" sz="1600" dirty="0">
                <a:latin typeface="+mj-lt"/>
              </a:rPr>
              <a:t> </a:t>
            </a:r>
            <a:r>
              <a:rPr lang="en-US" sz="1600" dirty="0" err="1">
                <a:latin typeface="+mj-lt"/>
              </a:rPr>
              <a:t>kebaikan</a:t>
            </a:r>
            <a:r>
              <a:rPr lang="en-US" sz="1600" dirty="0">
                <a:latin typeface="+mj-lt"/>
              </a:rPr>
              <a:t> dan </a:t>
            </a:r>
            <a:r>
              <a:rPr lang="en-US" sz="1600" dirty="0" err="1">
                <a:latin typeface="+mj-lt"/>
              </a:rPr>
              <a:t>etos</a:t>
            </a:r>
            <a:r>
              <a:rPr lang="en-US" sz="1600" dirty="0">
                <a:latin typeface="+mj-lt"/>
              </a:rPr>
              <a:t> </a:t>
            </a:r>
            <a:r>
              <a:rPr lang="en-US" sz="1600" dirty="0" err="1">
                <a:latin typeface="+mj-lt"/>
              </a:rPr>
              <a:t>kerja</a:t>
            </a:r>
            <a:endParaRPr lang="en-ID" sz="1600" dirty="0">
              <a:latin typeface="+mj-lt"/>
            </a:endParaRPr>
          </a:p>
        </p:txBody>
      </p:sp>
      <p:sp>
        <p:nvSpPr>
          <p:cNvPr id="13" name="TextBox 12">
            <a:extLst>
              <a:ext uri="{FF2B5EF4-FFF2-40B4-BE49-F238E27FC236}">
                <a16:creationId xmlns:a16="http://schemas.microsoft.com/office/drawing/2014/main" xmlns="" id="{0E024834-C1D5-736F-6885-79E919020078}"/>
              </a:ext>
            </a:extLst>
          </p:cNvPr>
          <p:cNvSpPr txBox="1"/>
          <p:nvPr/>
        </p:nvSpPr>
        <p:spPr>
          <a:xfrm>
            <a:off x="5005377" y="1341765"/>
            <a:ext cx="3977206" cy="830997"/>
          </a:xfrm>
          <a:prstGeom prst="rect">
            <a:avLst/>
          </a:prstGeom>
          <a:noFill/>
        </p:spPr>
        <p:txBody>
          <a:bodyPr wrap="square" rtlCol="0">
            <a:spAutoFit/>
          </a:bodyPr>
          <a:lstStyle/>
          <a:p>
            <a:r>
              <a:rPr lang="en-US" sz="1600" dirty="0" err="1">
                <a:latin typeface="+mj-lt"/>
              </a:rPr>
              <a:t>Peserta</a:t>
            </a:r>
            <a:r>
              <a:rPr lang="en-US" sz="1600" dirty="0">
                <a:latin typeface="+mj-lt"/>
              </a:rPr>
              <a:t> </a:t>
            </a:r>
            <a:r>
              <a:rPr lang="en-US" sz="1600" dirty="0" err="1">
                <a:latin typeface="+mj-lt"/>
              </a:rPr>
              <a:t>didik</a:t>
            </a:r>
            <a:r>
              <a:rPr lang="en-US" sz="1600" dirty="0">
                <a:latin typeface="+mj-lt"/>
              </a:rPr>
              <a:t> </a:t>
            </a:r>
            <a:r>
              <a:rPr lang="en-US" sz="1600" dirty="0" err="1">
                <a:latin typeface="+mj-lt"/>
              </a:rPr>
              <a:t>mampu</a:t>
            </a:r>
            <a:r>
              <a:rPr lang="en-US" sz="1600" dirty="0">
                <a:latin typeface="+mj-lt"/>
              </a:rPr>
              <a:t> </a:t>
            </a:r>
            <a:r>
              <a:rPr lang="en-US" sz="1600" dirty="0" err="1">
                <a:latin typeface="+mj-lt"/>
              </a:rPr>
              <a:t>menganalisis</a:t>
            </a:r>
            <a:r>
              <a:rPr lang="en-US" sz="1600" dirty="0">
                <a:latin typeface="+mj-lt"/>
              </a:rPr>
              <a:t> </a:t>
            </a:r>
            <a:r>
              <a:rPr lang="en-US" sz="1600" dirty="0" err="1">
                <a:latin typeface="+mj-lt"/>
              </a:rPr>
              <a:t>ayat</a:t>
            </a:r>
            <a:r>
              <a:rPr lang="en-US" sz="1600" dirty="0">
                <a:latin typeface="+mj-lt"/>
              </a:rPr>
              <a:t> Al-Qur’an dan </a:t>
            </a:r>
            <a:r>
              <a:rPr lang="en-US" sz="1600" dirty="0" err="1">
                <a:latin typeface="+mj-lt"/>
              </a:rPr>
              <a:t>hadis</a:t>
            </a:r>
            <a:r>
              <a:rPr lang="en-US" sz="1600" dirty="0">
                <a:latin typeface="+mj-lt"/>
              </a:rPr>
              <a:t> </a:t>
            </a:r>
            <a:r>
              <a:rPr lang="en-US" sz="1600" dirty="0" err="1">
                <a:latin typeface="+mj-lt"/>
              </a:rPr>
              <a:t>tentang</a:t>
            </a:r>
            <a:r>
              <a:rPr lang="en-US" sz="1600" dirty="0">
                <a:latin typeface="+mj-lt"/>
              </a:rPr>
              <a:t> </a:t>
            </a:r>
            <a:r>
              <a:rPr lang="en-US" sz="1600" dirty="0" err="1">
                <a:latin typeface="+mj-lt"/>
              </a:rPr>
              <a:t>perintah</a:t>
            </a:r>
            <a:r>
              <a:rPr lang="en-US" sz="1600" dirty="0">
                <a:latin typeface="+mj-lt"/>
              </a:rPr>
              <a:t> </a:t>
            </a:r>
            <a:r>
              <a:rPr lang="en-US" sz="1600" dirty="0" err="1">
                <a:latin typeface="+mj-lt"/>
              </a:rPr>
              <a:t>untuk</a:t>
            </a:r>
            <a:r>
              <a:rPr lang="en-US" sz="1600" dirty="0">
                <a:latin typeface="+mj-lt"/>
              </a:rPr>
              <a:t> </a:t>
            </a:r>
            <a:r>
              <a:rPr lang="en-US" sz="1600" dirty="0" err="1">
                <a:latin typeface="+mj-lt"/>
              </a:rPr>
              <a:t>berkompetisi</a:t>
            </a:r>
            <a:r>
              <a:rPr lang="en-US" sz="1600" dirty="0">
                <a:latin typeface="+mj-lt"/>
              </a:rPr>
              <a:t> </a:t>
            </a:r>
            <a:r>
              <a:rPr lang="en-US" sz="1600" dirty="0" err="1">
                <a:latin typeface="+mj-lt"/>
              </a:rPr>
              <a:t>dalam</a:t>
            </a:r>
            <a:r>
              <a:rPr lang="en-US" sz="1600" dirty="0">
                <a:latin typeface="+mj-lt"/>
              </a:rPr>
              <a:t> </a:t>
            </a:r>
            <a:r>
              <a:rPr lang="en-US" sz="1600" dirty="0" err="1">
                <a:latin typeface="+mj-lt"/>
              </a:rPr>
              <a:t>kebaikan</a:t>
            </a:r>
            <a:r>
              <a:rPr lang="en-US" sz="1600" dirty="0">
                <a:latin typeface="+mj-lt"/>
              </a:rPr>
              <a:t> dan </a:t>
            </a:r>
            <a:r>
              <a:rPr lang="en-US" sz="1600" dirty="0" err="1">
                <a:latin typeface="+mj-lt"/>
              </a:rPr>
              <a:t>etos</a:t>
            </a:r>
            <a:r>
              <a:rPr lang="en-US" sz="1600" dirty="0">
                <a:latin typeface="+mj-lt"/>
              </a:rPr>
              <a:t> </a:t>
            </a:r>
            <a:r>
              <a:rPr lang="en-US" sz="1600" dirty="0" err="1">
                <a:latin typeface="+mj-lt"/>
              </a:rPr>
              <a:t>kerja</a:t>
            </a:r>
            <a:endParaRPr lang="en-ID" sz="1600" dirty="0">
              <a:latin typeface="+mj-lt"/>
            </a:endParaRPr>
          </a:p>
        </p:txBody>
      </p:sp>
      <p:grpSp>
        <p:nvGrpSpPr>
          <p:cNvPr id="5" name="Group 4"/>
          <p:cNvGrpSpPr/>
          <p:nvPr/>
        </p:nvGrpSpPr>
        <p:grpSpPr>
          <a:xfrm>
            <a:off x="228600" y="361950"/>
            <a:ext cx="198119" cy="762000"/>
            <a:chOff x="152400" y="361950"/>
            <a:chExt cx="198119" cy="762000"/>
          </a:xfrm>
        </p:grpSpPr>
        <p:sp>
          <p:nvSpPr>
            <p:cNvPr id="2" name="Rectangle 1"/>
            <p:cNvSpPr/>
            <p:nvPr/>
          </p:nvSpPr>
          <p:spPr>
            <a:xfrm>
              <a:off x="152400" y="361950"/>
              <a:ext cx="45719"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 y="361950"/>
              <a:ext cx="45719" cy="609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4800" y="361950"/>
              <a:ext cx="45719" cy="478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17" name="TextBox 16">
            <a:extLst>
              <a:ext uri="{FF2B5EF4-FFF2-40B4-BE49-F238E27FC236}">
                <a16:creationId xmlns:a16="http://schemas.microsoft.com/office/drawing/2014/main" xmlns="" id="{C1255689-5A61-F813-1A85-7EEA1F262909}"/>
              </a:ext>
            </a:extLst>
          </p:cNvPr>
          <p:cNvSpPr txBox="1"/>
          <p:nvPr/>
        </p:nvSpPr>
        <p:spPr>
          <a:xfrm>
            <a:off x="5060289" y="2303617"/>
            <a:ext cx="3886200" cy="1077218"/>
          </a:xfrm>
          <a:prstGeom prst="rect">
            <a:avLst/>
          </a:prstGeom>
          <a:noFill/>
        </p:spPr>
        <p:txBody>
          <a:bodyPr wrap="square" rtlCol="0">
            <a:spAutoFit/>
          </a:bodyPr>
          <a:lstStyle/>
          <a:p>
            <a:r>
              <a:rPr lang="en-US" sz="1600" dirty="0" err="1">
                <a:latin typeface="+mj-lt"/>
              </a:rPr>
              <a:t>Peserta</a:t>
            </a:r>
            <a:r>
              <a:rPr lang="en-US" sz="1600" dirty="0">
                <a:latin typeface="+mj-lt"/>
              </a:rPr>
              <a:t> </a:t>
            </a:r>
            <a:r>
              <a:rPr lang="en-US" sz="1600" dirty="0" err="1">
                <a:latin typeface="+mj-lt"/>
              </a:rPr>
              <a:t>didik</a:t>
            </a:r>
            <a:r>
              <a:rPr lang="en-US" sz="1600" dirty="0">
                <a:latin typeface="+mj-lt"/>
              </a:rPr>
              <a:t> </a:t>
            </a:r>
            <a:r>
              <a:rPr lang="en-US" sz="1600" dirty="0" err="1">
                <a:latin typeface="+mj-lt"/>
              </a:rPr>
              <a:t>dapat</a:t>
            </a:r>
            <a:r>
              <a:rPr lang="en-US" sz="1600" dirty="0">
                <a:latin typeface="+mj-lt"/>
              </a:rPr>
              <a:t> </a:t>
            </a:r>
            <a:r>
              <a:rPr lang="en-US" sz="1600" dirty="0" err="1">
                <a:latin typeface="+mj-lt"/>
              </a:rPr>
              <a:t>memyajikan</a:t>
            </a:r>
            <a:r>
              <a:rPr lang="en-US" sz="1600" dirty="0">
                <a:latin typeface="+mj-lt"/>
              </a:rPr>
              <a:t> </a:t>
            </a:r>
            <a:r>
              <a:rPr lang="en-US" sz="1600" dirty="0" err="1">
                <a:latin typeface="+mj-lt"/>
              </a:rPr>
              <a:t>konten</a:t>
            </a:r>
            <a:r>
              <a:rPr lang="en-US" sz="1600" dirty="0">
                <a:latin typeface="+mj-lt"/>
              </a:rPr>
              <a:t> dan </a:t>
            </a:r>
            <a:r>
              <a:rPr lang="en-US" sz="1600" dirty="0" err="1">
                <a:latin typeface="+mj-lt"/>
              </a:rPr>
              <a:t>paparan</a:t>
            </a:r>
            <a:r>
              <a:rPr lang="en-US" sz="1600" dirty="0">
                <a:latin typeface="+mj-lt"/>
              </a:rPr>
              <a:t> </a:t>
            </a:r>
            <a:r>
              <a:rPr lang="en-US" sz="1600" dirty="0" err="1">
                <a:latin typeface="+mj-lt"/>
              </a:rPr>
              <a:t>tentang</a:t>
            </a:r>
            <a:r>
              <a:rPr lang="en-US" sz="1600" dirty="0">
                <a:latin typeface="+mj-lt"/>
              </a:rPr>
              <a:t> </a:t>
            </a:r>
            <a:r>
              <a:rPr lang="en-US" sz="1600" dirty="0" err="1"/>
              <a:t>perintah</a:t>
            </a:r>
            <a:r>
              <a:rPr lang="en-US" sz="1600" dirty="0"/>
              <a:t> </a:t>
            </a:r>
            <a:r>
              <a:rPr lang="en-US" sz="1600" dirty="0" err="1"/>
              <a:t>untuk</a:t>
            </a:r>
            <a:r>
              <a:rPr lang="en-US" sz="1600" dirty="0"/>
              <a:t> </a:t>
            </a:r>
            <a:r>
              <a:rPr lang="en-US" sz="1600" dirty="0" err="1"/>
              <a:t>berkompetisi</a:t>
            </a:r>
            <a:r>
              <a:rPr lang="en-US" sz="1600" dirty="0"/>
              <a:t> </a:t>
            </a:r>
            <a:r>
              <a:rPr lang="en-US" sz="1600" dirty="0" err="1"/>
              <a:t>dalam</a:t>
            </a:r>
            <a:r>
              <a:rPr lang="en-US" sz="1600" dirty="0"/>
              <a:t> </a:t>
            </a:r>
            <a:r>
              <a:rPr lang="en-US" sz="1600" dirty="0" err="1"/>
              <a:t>kebaikan</a:t>
            </a:r>
            <a:r>
              <a:rPr lang="en-US" sz="1600" dirty="0"/>
              <a:t> dan </a:t>
            </a:r>
            <a:r>
              <a:rPr lang="en-US" sz="1600" dirty="0" err="1"/>
              <a:t>etos</a:t>
            </a:r>
            <a:r>
              <a:rPr lang="en-US" sz="1600" dirty="0"/>
              <a:t> </a:t>
            </a:r>
            <a:r>
              <a:rPr lang="en-US" sz="1600" dirty="0" err="1"/>
              <a:t>kerja</a:t>
            </a:r>
            <a:r>
              <a:rPr lang="en-US" sz="1600" dirty="0"/>
              <a:t> </a:t>
            </a:r>
            <a:r>
              <a:rPr lang="en-US" sz="1600" dirty="0" err="1"/>
              <a:t>dalam</a:t>
            </a:r>
            <a:r>
              <a:rPr lang="en-US" sz="1600" dirty="0"/>
              <a:t> </a:t>
            </a:r>
            <a:r>
              <a:rPr lang="en-US" sz="1600" dirty="0" err="1"/>
              <a:t>bemtuk</a:t>
            </a:r>
            <a:r>
              <a:rPr lang="en-US" sz="1600" dirty="0"/>
              <a:t> </a:t>
            </a:r>
            <a:r>
              <a:rPr lang="en-US" sz="1600" dirty="0" err="1"/>
              <a:t>penelitian</a:t>
            </a:r>
            <a:r>
              <a:rPr lang="en-US" sz="1600" dirty="0"/>
              <a:t>. </a:t>
            </a:r>
            <a:endParaRPr lang="en-ID" sz="1600" dirty="0">
              <a:latin typeface="+mj-lt"/>
            </a:endParaRPr>
          </a:p>
        </p:txBody>
      </p:sp>
    </p:spTree>
    <p:extLst>
      <p:ext uri="{BB962C8B-B14F-4D97-AF65-F5344CB8AC3E}">
        <p14:creationId xmlns:p14="http://schemas.microsoft.com/office/powerpoint/2010/main" val="973444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4"/>
                                        </p:tgtEl>
                                        <p:attrNameLst>
                                          <p:attrName>style.visibility</p:attrName>
                                        </p:attrNameLst>
                                      </p:cBhvr>
                                      <p:to>
                                        <p:strVal val="visible"/>
                                      </p:to>
                                    </p:set>
                                    <p:animEffect transition="in" filter="wipe(left)">
                                      <p:cBhvr>
                                        <p:cTn id="11" dur="500"/>
                                        <p:tgtEl>
                                          <p:spTgt spid="60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p:bldP spid="6" grpId="0"/>
      <p:bldP spid="11" grpId="0"/>
      <p:bldP spid="12" grpId="0"/>
      <p:bldP spid="1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9538"/>
          <a:stretch/>
        </p:blipFill>
        <p:spPr>
          <a:xfrm>
            <a:off x="268015" y="1822703"/>
            <a:ext cx="8687553" cy="3187447"/>
          </a:xfrm>
          <a:prstGeom prst="rect">
            <a:avLst/>
          </a:prstGeom>
        </p:spPr>
      </p:pic>
      <p:grpSp>
        <p:nvGrpSpPr>
          <p:cNvPr id="6" name="Group 5"/>
          <p:cNvGrpSpPr/>
          <p:nvPr/>
        </p:nvGrpSpPr>
        <p:grpSpPr>
          <a:xfrm>
            <a:off x="277540" y="214330"/>
            <a:ext cx="5007419" cy="768032"/>
            <a:chOff x="402780" y="373178"/>
            <a:chExt cx="5007419" cy="768032"/>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80" y="373178"/>
              <a:ext cx="5007419" cy="768032"/>
            </a:xfrm>
            <a:prstGeom prst="rect">
              <a:avLst/>
            </a:prstGeom>
          </p:spPr>
        </p:pic>
        <p:sp>
          <p:nvSpPr>
            <p:cNvPr id="4" name="TextBox 3"/>
            <p:cNvSpPr txBox="1"/>
            <p:nvPr/>
          </p:nvSpPr>
          <p:spPr>
            <a:xfrm>
              <a:off x="496030" y="468735"/>
              <a:ext cx="4568495" cy="523220"/>
            </a:xfrm>
            <a:prstGeom prst="rect">
              <a:avLst/>
            </a:prstGeom>
            <a:noFill/>
          </p:spPr>
          <p:txBody>
            <a:bodyPr wrap="none" rtlCol="0">
              <a:spAutoFit/>
            </a:bodyPr>
            <a:lstStyle/>
            <a:p>
              <a:r>
                <a:rPr lang="en-US" sz="2800" b="1" dirty="0"/>
                <a:t>A. </a:t>
              </a:r>
              <a:r>
                <a:rPr lang="en-US" sz="2800" b="1" dirty="0" err="1"/>
                <a:t>Kompetisi</a:t>
              </a:r>
              <a:r>
                <a:rPr lang="en-US" sz="2800" b="1" dirty="0"/>
                <a:t> </a:t>
              </a:r>
              <a:r>
                <a:rPr lang="en-US" sz="2800" b="1" dirty="0" err="1"/>
                <a:t>Dalam</a:t>
              </a:r>
              <a:r>
                <a:rPr lang="en-US" sz="2800" b="1" dirty="0"/>
                <a:t> </a:t>
              </a:r>
              <a:r>
                <a:rPr lang="en-US" sz="2800" b="1" dirty="0" err="1"/>
                <a:t>Kebaikan</a:t>
              </a:r>
              <a:endParaRPr lang="en-US" sz="2800" b="1" dirty="0"/>
            </a:p>
          </p:txBody>
        </p:sp>
      </p:grpSp>
      <p:sp>
        <p:nvSpPr>
          <p:cNvPr id="18" name="TextBox 17">
            <a:extLst>
              <a:ext uri="{FF2B5EF4-FFF2-40B4-BE49-F238E27FC236}">
                <a16:creationId xmlns:a16="http://schemas.microsoft.com/office/drawing/2014/main" xmlns="" id="{8EAE7ED7-09C9-39BA-D0C7-5AFF2E95C69D}"/>
              </a:ext>
            </a:extLst>
          </p:cNvPr>
          <p:cNvSpPr txBox="1"/>
          <p:nvPr/>
        </p:nvSpPr>
        <p:spPr>
          <a:xfrm>
            <a:off x="277540" y="1077919"/>
            <a:ext cx="6809060" cy="400110"/>
          </a:xfrm>
          <a:prstGeom prst="rect">
            <a:avLst/>
          </a:prstGeom>
          <a:noFill/>
        </p:spPr>
        <p:txBody>
          <a:bodyPr wrap="square" rtlCol="0">
            <a:spAutoFit/>
          </a:bodyPr>
          <a:lstStyle/>
          <a:p>
            <a:r>
              <a:rPr lang="en-US" sz="2000" spc="300" dirty="0" err="1">
                <a:latin typeface="+mj-lt"/>
              </a:rPr>
              <a:t>Dalil</a:t>
            </a:r>
            <a:r>
              <a:rPr lang="en-US" sz="2000" spc="300" dirty="0">
                <a:latin typeface="+mj-lt"/>
              </a:rPr>
              <a:t> </a:t>
            </a:r>
            <a:r>
              <a:rPr lang="en-US" sz="2000" spc="300" dirty="0" err="1">
                <a:latin typeface="+mj-lt"/>
              </a:rPr>
              <a:t>tentang</a:t>
            </a:r>
            <a:r>
              <a:rPr lang="en-US" sz="2000" spc="300" dirty="0">
                <a:latin typeface="+mj-lt"/>
              </a:rPr>
              <a:t> </a:t>
            </a:r>
            <a:r>
              <a:rPr lang="en-US" sz="2000" spc="300" dirty="0" err="1">
                <a:latin typeface="+mj-lt"/>
              </a:rPr>
              <a:t>Kompetisi</a:t>
            </a:r>
            <a:r>
              <a:rPr lang="en-US" sz="2000" spc="300" dirty="0">
                <a:latin typeface="+mj-lt"/>
              </a:rPr>
              <a:t> </a:t>
            </a:r>
            <a:r>
              <a:rPr lang="en-US" sz="2000" spc="300" dirty="0" err="1">
                <a:latin typeface="+mj-lt"/>
              </a:rPr>
              <a:t>dalam</a:t>
            </a:r>
            <a:r>
              <a:rPr lang="en-US" sz="2000" spc="300" dirty="0">
                <a:latin typeface="+mj-lt"/>
              </a:rPr>
              <a:t> </a:t>
            </a:r>
            <a:r>
              <a:rPr lang="en-US" sz="2000" spc="300" dirty="0" err="1">
                <a:latin typeface="+mj-lt"/>
              </a:rPr>
              <a:t>Kebaikan</a:t>
            </a:r>
            <a:r>
              <a:rPr lang="en-US" sz="2000" spc="300" dirty="0">
                <a:latin typeface="+mj-lt"/>
              </a:rPr>
              <a:t> </a:t>
            </a:r>
            <a:endParaRPr lang="en-ID" sz="2000" spc="300" dirty="0">
              <a:latin typeface="+mj-lt"/>
            </a:endParaRPr>
          </a:p>
        </p:txBody>
      </p:sp>
      <p:sp>
        <p:nvSpPr>
          <p:cNvPr id="19" name="Rectangle: Rounded Corners 7">
            <a:extLst>
              <a:ext uri="{FF2B5EF4-FFF2-40B4-BE49-F238E27FC236}">
                <a16:creationId xmlns:a16="http://schemas.microsoft.com/office/drawing/2014/main" xmlns="" id="{867F3A46-F6CD-18C1-AF9C-72BF526CDDB9}"/>
              </a:ext>
            </a:extLst>
          </p:cNvPr>
          <p:cNvSpPr/>
          <p:nvPr/>
        </p:nvSpPr>
        <p:spPr>
          <a:xfrm>
            <a:off x="306115" y="1478029"/>
            <a:ext cx="2641246" cy="269146"/>
          </a:xfrm>
          <a:prstGeom prst="roundRect">
            <a:avLst/>
          </a:prstGeom>
          <a:solidFill>
            <a:schemeClr val="accent2">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75000"/>
                  </a:schemeClr>
                </a:solidFill>
                <a:latin typeface="+mj-lt"/>
              </a:rPr>
              <a:t>Q.S.Al-Maidah</a:t>
            </a:r>
            <a:r>
              <a:rPr lang="en-US" sz="2000" dirty="0">
                <a:solidFill>
                  <a:schemeClr val="tx1">
                    <a:lumMod val="75000"/>
                  </a:schemeClr>
                </a:solidFill>
                <a:latin typeface="+mj-lt"/>
              </a:rPr>
              <a:t>/5: 48</a:t>
            </a:r>
            <a:endParaRPr lang="en-ID" sz="2000" dirty="0">
              <a:solidFill>
                <a:schemeClr val="tx1">
                  <a:lumMod val="75000"/>
                </a:schemeClr>
              </a:solidFill>
              <a:latin typeface="+mj-lt"/>
            </a:endParaRPr>
          </a:p>
        </p:txBody>
      </p:sp>
      <p:sp>
        <p:nvSpPr>
          <p:cNvPr id="21" name="Rectangle 20"/>
          <p:cNvSpPr/>
          <p:nvPr/>
        </p:nvSpPr>
        <p:spPr>
          <a:xfrm>
            <a:off x="696653" y="2029837"/>
            <a:ext cx="7543800" cy="2893100"/>
          </a:xfrm>
          <a:prstGeom prst="rect">
            <a:avLst/>
          </a:prstGeom>
        </p:spPr>
        <p:txBody>
          <a:bodyPr wrap="square">
            <a:spAutoFit/>
          </a:bodyPr>
          <a:lstStyle/>
          <a:p>
            <a:pPr algn="r"/>
            <a:r>
              <a:rPr lang="ar-DZ" sz="3000" dirty="0">
                <a:solidFill>
                  <a:srgbClr val="040402"/>
                </a:solidFill>
                <a:latin typeface="Adobe Naskh Medium" panose="01010101010101010101" pitchFamily="50" charset="-78"/>
                <a:cs typeface="Adobe Naskh Medium" panose="01010101010101010101" pitchFamily="50" charset="-78"/>
              </a:rPr>
              <a:t>وَأَنزَلْنَآ إِلَيْكَ ٱلْكِتَٰبَ بِٱلْحَقِّ مُصَدِّقًا لِّمَا بَيْنَ يَدَيْهِ مِنَ ٱلْكِتَٰبِ وَمُهَيْمِنًا عَلَيْهِ ۖ فَٱحْكُم بَيْنَهُم بِمَآ أَنزَلَ ٱللَّهُ ۖ وَلَا تَتَّبِعْ أَهْوَآءَهُمْ عَمَّا جَآءَكَ مِنَ ٱلْحَقِّ ۚ لِكُلٍّ جَعَلْنَا مِنكُمْ شِرْعَةً وَمِنْهَاجًا ۚ وَلَوْ شَآءَ ٱللَّهُ لَجَعَلَكُمْ أُمَّةً وَٰحِدَةً وَلَٰكِن لِّيَبْلُوَكُمْ فِى مَآ ءَاتَىٰكُمْ ۖ فَٱسْتَبِقُوا۟ ٱلْخَيْرَٰتِ ۚ إِلَى ٱللَّهِ مَرْجِعُكُمْ جَمِيعًا فَيُنَبِّئُكُم بِمَا كُنتُمْ فِيهِ تَخْتَلِفُونَ</a:t>
            </a:r>
            <a:r>
              <a:rPr lang="ar-DZ" sz="3200" dirty="0">
                <a:latin typeface="Adobe Naskh Medium" panose="01010101010101010101" pitchFamily="50" charset="-78"/>
                <a:cs typeface="Adobe Naskh Medium" panose="01010101010101010101" pitchFamily="50" charset="-78"/>
              </a:rPr>
              <a:t/>
            </a:r>
            <a:br>
              <a:rPr lang="ar-DZ" sz="3200" dirty="0">
                <a:latin typeface="Adobe Naskh Medium" panose="01010101010101010101" pitchFamily="50" charset="-78"/>
                <a:cs typeface="Adobe Naskh Medium" panose="01010101010101010101" pitchFamily="50" charset="-78"/>
              </a:rPr>
            </a:br>
            <a:endParaRPr lang="en-ID" sz="3200" dirty="0">
              <a:latin typeface="Adobe Naskh Medium" panose="01010101010101010101" pitchFamily="50" charset="-78"/>
              <a:cs typeface="Adobe Naskh Medium" panose="01010101010101010101" pitchFamily="50" charset="-78"/>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34012034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85344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02161"/>
            <a:ext cx="3581400" cy="1026589"/>
          </a:xfrm>
          <a:prstGeom prst="rect">
            <a:avLst/>
          </a:prstGeom>
        </p:spPr>
      </p:pic>
      <p:sp>
        <p:nvSpPr>
          <p:cNvPr id="4" name="Rectangle 3"/>
          <p:cNvSpPr/>
          <p:nvPr/>
        </p:nvSpPr>
        <p:spPr>
          <a:xfrm>
            <a:off x="2433630" y="518009"/>
            <a:ext cx="4572000" cy="830997"/>
          </a:xfrm>
          <a:prstGeom prst="rect">
            <a:avLst/>
          </a:prstGeom>
        </p:spPr>
        <p:txBody>
          <a:bodyPr>
            <a:spAutoFit/>
          </a:bodyPr>
          <a:lstStyle/>
          <a:p>
            <a:pPr algn="ctr"/>
            <a:r>
              <a:rPr lang="en-US" sz="2400" b="1" dirty="0" err="1">
                <a:solidFill>
                  <a:srgbClr val="FFFF00"/>
                </a:solidFill>
                <a:latin typeface="Candara" panose="020E0502030303020204" pitchFamily="34" charset="0"/>
              </a:rPr>
              <a:t>Terjemah</a:t>
            </a:r>
            <a:endParaRPr lang="en-US" sz="2400" b="1" dirty="0">
              <a:solidFill>
                <a:srgbClr val="FFFF00"/>
              </a:solidFill>
              <a:latin typeface="Candara" panose="020E0502030303020204" pitchFamily="34" charset="0"/>
            </a:endParaRPr>
          </a:p>
          <a:p>
            <a:pPr algn="ctr"/>
            <a:r>
              <a:rPr lang="en-US" sz="2400" b="1" dirty="0" err="1">
                <a:solidFill>
                  <a:srgbClr val="FFFF00"/>
                </a:solidFill>
              </a:rPr>
              <a:t>Q.S.Al-Maidah</a:t>
            </a:r>
            <a:r>
              <a:rPr lang="en-US" sz="2400" b="1" dirty="0">
                <a:solidFill>
                  <a:srgbClr val="FFFF00"/>
                </a:solidFill>
              </a:rPr>
              <a:t>/5: 48</a:t>
            </a:r>
            <a:endParaRPr lang="en-ID" sz="2400" b="1" dirty="0">
              <a:solidFill>
                <a:srgbClr val="FFFF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7" name="TextBox 6">
            <a:extLst>
              <a:ext uri="{FF2B5EF4-FFF2-40B4-BE49-F238E27FC236}">
                <a16:creationId xmlns:a16="http://schemas.microsoft.com/office/drawing/2014/main" xmlns="" id="{1A4E801C-8C43-001A-24CF-36E111CB09B7}"/>
              </a:ext>
            </a:extLst>
          </p:cNvPr>
          <p:cNvSpPr txBox="1"/>
          <p:nvPr/>
        </p:nvSpPr>
        <p:spPr>
          <a:xfrm>
            <a:off x="685422" y="1530812"/>
            <a:ext cx="7772400" cy="3139321"/>
          </a:xfrm>
          <a:prstGeom prst="rect">
            <a:avLst/>
          </a:prstGeom>
          <a:noFill/>
        </p:spPr>
        <p:txBody>
          <a:bodyPr wrap="square">
            <a:spAutoFit/>
          </a:bodyPr>
          <a:lstStyle/>
          <a:p>
            <a:r>
              <a:rPr lang="en-ID" b="0" i="0" dirty="0">
                <a:effectLst/>
              </a:rPr>
              <a:t>Dan Kami </a:t>
            </a:r>
            <a:r>
              <a:rPr lang="en-ID" b="0" i="0" dirty="0" err="1">
                <a:effectLst/>
              </a:rPr>
              <a:t>telah</a:t>
            </a:r>
            <a:r>
              <a:rPr lang="en-ID" b="0" i="0" dirty="0">
                <a:effectLst/>
              </a:rPr>
              <a:t> </a:t>
            </a:r>
            <a:r>
              <a:rPr lang="en-ID" b="0" i="0" dirty="0" err="1">
                <a:effectLst/>
              </a:rPr>
              <a:t>menurunkan</a:t>
            </a:r>
            <a:r>
              <a:rPr lang="en-ID" b="0" i="0" dirty="0">
                <a:effectLst/>
              </a:rPr>
              <a:t> Kitab (Al-Qur'an) </a:t>
            </a:r>
            <a:r>
              <a:rPr lang="en-ID" b="0" i="0" dirty="0" err="1">
                <a:effectLst/>
              </a:rPr>
              <a:t>kepadamu</a:t>
            </a:r>
            <a:r>
              <a:rPr lang="en-ID" b="0" i="0" dirty="0">
                <a:effectLst/>
              </a:rPr>
              <a:t> (Muhammad) </a:t>
            </a:r>
            <a:r>
              <a:rPr lang="en-ID" b="0" i="0" dirty="0" err="1">
                <a:effectLst/>
              </a:rPr>
              <a:t>dengan</a:t>
            </a:r>
            <a:r>
              <a:rPr lang="en-ID" b="0" i="0" dirty="0">
                <a:effectLst/>
              </a:rPr>
              <a:t> </a:t>
            </a:r>
            <a:r>
              <a:rPr lang="en-ID" b="0" i="0" dirty="0" err="1">
                <a:effectLst/>
              </a:rPr>
              <a:t>membawa</a:t>
            </a:r>
            <a:r>
              <a:rPr lang="en-ID" b="0" i="0" dirty="0">
                <a:effectLst/>
              </a:rPr>
              <a:t> </a:t>
            </a:r>
            <a:r>
              <a:rPr lang="en-ID" b="0" i="0" dirty="0" err="1">
                <a:effectLst/>
              </a:rPr>
              <a:t>kebenaran</a:t>
            </a:r>
            <a:r>
              <a:rPr lang="en-ID" b="0" i="0" dirty="0">
                <a:effectLst/>
              </a:rPr>
              <a:t>, yang </a:t>
            </a:r>
            <a:r>
              <a:rPr lang="en-ID" b="0" i="0" dirty="0" err="1">
                <a:effectLst/>
              </a:rPr>
              <a:t>membenarkan</a:t>
            </a:r>
            <a:r>
              <a:rPr lang="en-ID" b="0" i="0" dirty="0">
                <a:effectLst/>
              </a:rPr>
              <a:t> kitab-kitab yang </a:t>
            </a:r>
            <a:r>
              <a:rPr lang="en-ID" b="0" i="0" dirty="0" err="1">
                <a:effectLst/>
              </a:rPr>
              <a:t>diturunkan</a:t>
            </a:r>
            <a:r>
              <a:rPr lang="en-ID" b="0" i="0" dirty="0">
                <a:effectLst/>
              </a:rPr>
              <a:t> </a:t>
            </a:r>
            <a:r>
              <a:rPr lang="en-ID" b="0" i="0" dirty="0" err="1">
                <a:effectLst/>
              </a:rPr>
              <a:t>sebelumnya</a:t>
            </a:r>
            <a:r>
              <a:rPr lang="en-ID" b="0" i="0" dirty="0">
                <a:effectLst/>
              </a:rPr>
              <a:t> dan </a:t>
            </a:r>
            <a:r>
              <a:rPr lang="en-ID" b="0" i="0" dirty="0" err="1">
                <a:effectLst/>
              </a:rPr>
              <a:t>menjaganya</a:t>
            </a:r>
            <a:r>
              <a:rPr lang="en-ID" b="0" i="0" dirty="0">
                <a:effectLst/>
              </a:rPr>
              <a:t>, </a:t>
            </a:r>
            <a:r>
              <a:rPr lang="en-ID" b="0" i="0" dirty="0" err="1">
                <a:effectLst/>
              </a:rPr>
              <a:t>maka</a:t>
            </a:r>
            <a:r>
              <a:rPr lang="en-ID" b="0" i="0" dirty="0">
                <a:effectLst/>
              </a:rPr>
              <a:t> </a:t>
            </a:r>
            <a:r>
              <a:rPr lang="en-ID" b="0" i="0" dirty="0" err="1">
                <a:effectLst/>
              </a:rPr>
              <a:t>putuskanlah</a:t>
            </a:r>
            <a:r>
              <a:rPr lang="en-ID" b="0" i="0" dirty="0">
                <a:effectLst/>
              </a:rPr>
              <a:t> </a:t>
            </a:r>
            <a:r>
              <a:rPr lang="en-ID" b="0" i="0" dirty="0" err="1">
                <a:effectLst/>
              </a:rPr>
              <a:t>perkara</a:t>
            </a:r>
            <a:r>
              <a:rPr lang="en-ID" b="0" i="0" dirty="0">
                <a:effectLst/>
              </a:rPr>
              <a:t> </a:t>
            </a:r>
            <a:r>
              <a:rPr lang="en-ID" b="0" i="0" dirty="0" err="1">
                <a:effectLst/>
              </a:rPr>
              <a:t>mereka</a:t>
            </a:r>
            <a:r>
              <a:rPr lang="en-ID" b="0" i="0" dirty="0">
                <a:effectLst/>
              </a:rPr>
              <a:t> </a:t>
            </a:r>
            <a:r>
              <a:rPr lang="en-ID" b="0" i="0" dirty="0" err="1">
                <a:effectLst/>
              </a:rPr>
              <a:t>menurut</a:t>
            </a:r>
            <a:r>
              <a:rPr lang="en-ID" b="0" i="0" dirty="0">
                <a:effectLst/>
              </a:rPr>
              <a:t> </a:t>
            </a:r>
            <a:r>
              <a:rPr lang="en-ID" b="0" i="0" dirty="0" err="1">
                <a:effectLst/>
              </a:rPr>
              <a:t>apa</a:t>
            </a:r>
            <a:r>
              <a:rPr lang="en-ID" b="0" i="0" dirty="0">
                <a:effectLst/>
              </a:rPr>
              <a:t> yang </a:t>
            </a:r>
            <a:r>
              <a:rPr lang="en-ID" b="0" i="0" dirty="0" err="1">
                <a:effectLst/>
              </a:rPr>
              <a:t>diturunkan</a:t>
            </a:r>
            <a:r>
              <a:rPr lang="en-ID" b="0" i="0" dirty="0">
                <a:effectLst/>
              </a:rPr>
              <a:t> Allah dan </a:t>
            </a:r>
            <a:r>
              <a:rPr lang="en-ID" b="0" i="0" dirty="0" err="1">
                <a:effectLst/>
              </a:rPr>
              <a:t>janganlah</a:t>
            </a:r>
            <a:r>
              <a:rPr lang="en-ID" b="0" i="0" dirty="0">
                <a:effectLst/>
              </a:rPr>
              <a:t> </a:t>
            </a:r>
            <a:r>
              <a:rPr lang="en-ID" b="0" i="0" dirty="0" err="1">
                <a:effectLst/>
              </a:rPr>
              <a:t>engkau</a:t>
            </a:r>
            <a:r>
              <a:rPr lang="en-ID" b="0" i="0" dirty="0">
                <a:effectLst/>
              </a:rPr>
              <a:t> </a:t>
            </a:r>
            <a:r>
              <a:rPr lang="en-ID" b="0" i="0" dirty="0" err="1">
                <a:effectLst/>
              </a:rPr>
              <a:t>mengikuti</a:t>
            </a:r>
            <a:r>
              <a:rPr lang="en-ID" b="0" i="0" dirty="0">
                <a:effectLst/>
              </a:rPr>
              <a:t> </a:t>
            </a:r>
            <a:r>
              <a:rPr lang="en-ID" b="0" i="0" dirty="0" err="1">
                <a:effectLst/>
              </a:rPr>
              <a:t>keinginan</a:t>
            </a:r>
            <a:r>
              <a:rPr lang="en-ID" b="0" i="0" dirty="0">
                <a:effectLst/>
              </a:rPr>
              <a:t> </a:t>
            </a:r>
            <a:r>
              <a:rPr lang="en-ID" b="0" i="0" dirty="0" err="1">
                <a:effectLst/>
              </a:rPr>
              <a:t>mereka</a:t>
            </a:r>
            <a:r>
              <a:rPr lang="en-ID" b="0" i="0" dirty="0">
                <a:effectLst/>
              </a:rPr>
              <a:t> </a:t>
            </a:r>
            <a:r>
              <a:rPr lang="en-ID" b="0" i="0" dirty="0" err="1">
                <a:effectLst/>
              </a:rPr>
              <a:t>dengan</a:t>
            </a:r>
            <a:r>
              <a:rPr lang="en-ID" b="0" i="0" dirty="0">
                <a:effectLst/>
              </a:rPr>
              <a:t> </a:t>
            </a:r>
            <a:r>
              <a:rPr lang="en-ID" b="0" i="0" dirty="0" err="1">
                <a:effectLst/>
              </a:rPr>
              <a:t>meninggalkan</a:t>
            </a:r>
            <a:r>
              <a:rPr lang="en-ID" b="0" i="0" dirty="0">
                <a:effectLst/>
              </a:rPr>
              <a:t> </a:t>
            </a:r>
            <a:r>
              <a:rPr lang="en-ID" b="0" i="0" dirty="0" err="1">
                <a:effectLst/>
              </a:rPr>
              <a:t>kebenaran</a:t>
            </a:r>
            <a:r>
              <a:rPr lang="en-ID" b="0" i="0" dirty="0">
                <a:effectLst/>
              </a:rPr>
              <a:t> yang </a:t>
            </a:r>
            <a:r>
              <a:rPr lang="en-ID" b="0" i="0" dirty="0" err="1">
                <a:effectLst/>
              </a:rPr>
              <a:t>telah</a:t>
            </a:r>
            <a:r>
              <a:rPr lang="en-ID" b="0" i="0" dirty="0">
                <a:effectLst/>
              </a:rPr>
              <a:t> </a:t>
            </a:r>
            <a:r>
              <a:rPr lang="en-ID" b="0" i="0" dirty="0" err="1">
                <a:effectLst/>
              </a:rPr>
              <a:t>datang</a:t>
            </a:r>
            <a:r>
              <a:rPr lang="en-ID" b="0" i="0" dirty="0">
                <a:effectLst/>
              </a:rPr>
              <a:t> </a:t>
            </a:r>
            <a:r>
              <a:rPr lang="en-ID" b="0" i="0" dirty="0" err="1">
                <a:effectLst/>
              </a:rPr>
              <a:t>kepadamu</a:t>
            </a:r>
            <a:r>
              <a:rPr lang="en-ID" b="0" i="0" dirty="0">
                <a:effectLst/>
              </a:rPr>
              <a:t>. </a:t>
            </a:r>
            <a:r>
              <a:rPr lang="en-ID" b="0" i="0" dirty="0" err="1">
                <a:effectLst/>
              </a:rPr>
              <a:t>Untuk</a:t>
            </a:r>
            <a:r>
              <a:rPr lang="en-ID" b="0" i="0" dirty="0">
                <a:effectLst/>
              </a:rPr>
              <a:t> </a:t>
            </a:r>
            <a:r>
              <a:rPr lang="en-ID" b="0" i="0" dirty="0" err="1">
                <a:effectLst/>
              </a:rPr>
              <a:t>setiap</a:t>
            </a:r>
            <a:r>
              <a:rPr lang="en-ID" b="0" i="0" dirty="0">
                <a:effectLst/>
              </a:rPr>
              <a:t> </a:t>
            </a:r>
            <a:r>
              <a:rPr lang="en-ID" b="0" i="0" dirty="0" err="1">
                <a:effectLst/>
              </a:rPr>
              <a:t>umat</a:t>
            </a:r>
            <a:r>
              <a:rPr lang="en-ID" b="0" i="0" dirty="0">
                <a:effectLst/>
              </a:rPr>
              <a:t> di </a:t>
            </a:r>
            <a:r>
              <a:rPr lang="en-ID" b="0" i="0" dirty="0" err="1">
                <a:effectLst/>
              </a:rPr>
              <a:t>antara</a:t>
            </a:r>
            <a:r>
              <a:rPr lang="en-ID" b="0" i="0" dirty="0">
                <a:effectLst/>
              </a:rPr>
              <a:t> </a:t>
            </a:r>
            <a:r>
              <a:rPr lang="en-ID" b="0" i="0" dirty="0" err="1">
                <a:effectLst/>
              </a:rPr>
              <a:t>kamu</a:t>
            </a:r>
            <a:r>
              <a:rPr lang="en-ID" b="0" i="0" dirty="0">
                <a:effectLst/>
              </a:rPr>
              <a:t>, Kami </a:t>
            </a:r>
            <a:r>
              <a:rPr lang="en-ID" b="0" i="0" dirty="0" err="1">
                <a:effectLst/>
              </a:rPr>
              <a:t>berikan</a:t>
            </a:r>
            <a:r>
              <a:rPr lang="en-ID" b="0" i="0" dirty="0">
                <a:effectLst/>
              </a:rPr>
              <a:t> </a:t>
            </a:r>
            <a:r>
              <a:rPr lang="en-ID" b="0" i="0" dirty="0" err="1">
                <a:effectLst/>
              </a:rPr>
              <a:t>aturan</a:t>
            </a:r>
            <a:r>
              <a:rPr lang="en-ID" b="0" i="0" dirty="0">
                <a:effectLst/>
              </a:rPr>
              <a:t> dan </a:t>
            </a:r>
            <a:r>
              <a:rPr lang="en-ID" b="0" i="0" dirty="0" err="1">
                <a:effectLst/>
              </a:rPr>
              <a:t>jalan</a:t>
            </a:r>
            <a:r>
              <a:rPr lang="en-ID" b="0" i="0" dirty="0">
                <a:effectLst/>
              </a:rPr>
              <a:t> yang </a:t>
            </a:r>
            <a:r>
              <a:rPr lang="en-ID" b="0" i="0" dirty="0" err="1">
                <a:effectLst/>
              </a:rPr>
              <a:t>terang</a:t>
            </a:r>
            <a:r>
              <a:rPr lang="en-ID" b="0" i="0" dirty="0">
                <a:effectLst/>
              </a:rPr>
              <a:t>. </a:t>
            </a:r>
            <a:r>
              <a:rPr lang="en-ID" b="0" i="0" dirty="0" err="1">
                <a:effectLst/>
              </a:rPr>
              <a:t>Kalau</a:t>
            </a:r>
            <a:r>
              <a:rPr lang="en-ID" b="0" i="0" dirty="0">
                <a:effectLst/>
              </a:rPr>
              <a:t> Allah </a:t>
            </a:r>
            <a:r>
              <a:rPr lang="en-ID" b="0" i="0" dirty="0" err="1">
                <a:effectLst/>
              </a:rPr>
              <a:t>menghendaki</a:t>
            </a:r>
            <a:r>
              <a:rPr lang="en-ID" b="0" i="0" dirty="0">
                <a:effectLst/>
              </a:rPr>
              <a:t>, </a:t>
            </a:r>
            <a:r>
              <a:rPr lang="en-ID" b="0" i="0" dirty="0" err="1">
                <a:effectLst/>
              </a:rPr>
              <a:t>niscaya</a:t>
            </a:r>
            <a:r>
              <a:rPr lang="en-ID" b="0" i="0" dirty="0">
                <a:effectLst/>
              </a:rPr>
              <a:t> </a:t>
            </a:r>
            <a:r>
              <a:rPr lang="en-ID" b="0" i="0" dirty="0" err="1">
                <a:effectLst/>
              </a:rPr>
              <a:t>kamu</a:t>
            </a:r>
            <a:r>
              <a:rPr lang="en-ID" b="0" i="0" dirty="0">
                <a:effectLst/>
              </a:rPr>
              <a:t> </a:t>
            </a:r>
            <a:r>
              <a:rPr lang="en-ID" b="0" i="0" dirty="0" err="1">
                <a:effectLst/>
              </a:rPr>
              <a:t>dijadikan</a:t>
            </a:r>
            <a:r>
              <a:rPr lang="en-ID" b="0" i="0" dirty="0">
                <a:effectLst/>
              </a:rPr>
              <a:t>-Nya </a:t>
            </a:r>
            <a:r>
              <a:rPr lang="en-ID" b="0" i="0" dirty="0" err="1">
                <a:effectLst/>
              </a:rPr>
              <a:t>satu</a:t>
            </a:r>
            <a:r>
              <a:rPr lang="en-ID" b="0" i="0" dirty="0">
                <a:effectLst/>
              </a:rPr>
              <a:t> </a:t>
            </a:r>
            <a:r>
              <a:rPr lang="en-ID" b="0" i="0" dirty="0" err="1">
                <a:effectLst/>
              </a:rPr>
              <a:t>umat</a:t>
            </a:r>
            <a:r>
              <a:rPr lang="en-ID" b="0" i="0" dirty="0">
                <a:effectLst/>
              </a:rPr>
              <a:t> (</a:t>
            </a:r>
            <a:r>
              <a:rPr lang="en-ID" b="0" i="0" dirty="0" err="1">
                <a:effectLst/>
              </a:rPr>
              <a:t>saja</a:t>
            </a:r>
            <a:r>
              <a:rPr lang="en-ID" b="0" i="0" dirty="0">
                <a:effectLst/>
              </a:rPr>
              <a:t>), </a:t>
            </a:r>
            <a:r>
              <a:rPr lang="en-ID" b="0" i="0" dirty="0" err="1">
                <a:effectLst/>
              </a:rPr>
              <a:t>tetapi</a:t>
            </a:r>
            <a:r>
              <a:rPr lang="en-ID" b="0" i="0" dirty="0">
                <a:effectLst/>
              </a:rPr>
              <a:t> Allah </a:t>
            </a:r>
            <a:r>
              <a:rPr lang="en-ID" b="0" i="0" dirty="0" err="1">
                <a:effectLst/>
              </a:rPr>
              <a:t>hendak</a:t>
            </a:r>
            <a:r>
              <a:rPr lang="en-ID" b="0" i="0" dirty="0">
                <a:effectLst/>
              </a:rPr>
              <a:t> </a:t>
            </a:r>
            <a:r>
              <a:rPr lang="en-ID" b="0" i="0" dirty="0" err="1">
                <a:effectLst/>
              </a:rPr>
              <a:t>menguji</a:t>
            </a:r>
            <a:r>
              <a:rPr lang="en-ID" b="0" i="0" dirty="0">
                <a:effectLst/>
              </a:rPr>
              <a:t> </a:t>
            </a:r>
            <a:r>
              <a:rPr lang="en-ID" b="0" i="0" dirty="0" err="1">
                <a:effectLst/>
              </a:rPr>
              <a:t>kamu</a:t>
            </a:r>
            <a:r>
              <a:rPr lang="en-ID" b="0" i="0" dirty="0">
                <a:effectLst/>
              </a:rPr>
              <a:t> </a:t>
            </a:r>
            <a:r>
              <a:rPr lang="en-ID" b="0" i="0" dirty="0" err="1">
                <a:effectLst/>
              </a:rPr>
              <a:t>terhadap</a:t>
            </a:r>
            <a:r>
              <a:rPr lang="en-ID" b="0" i="0" dirty="0">
                <a:effectLst/>
              </a:rPr>
              <a:t> </a:t>
            </a:r>
            <a:r>
              <a:rPr lang="en-ID" b="0" i="0" dirty="0" err="1">
                <a:effectLst/>
              </a:rPr>
              <a:t>karunia</a:t>
            </a:r>
            <a:r>
              <a:rPr lang="en-ID" b="0" i="0" dirty="0">
                <a:effectLst/>
              </a:rPr>
              <a:t> yang </a:t>
            </a:r>
            <a:r>
              <a:rPr lang="en-ID" b="0" i="0" dirty="0" err="1">
                <a:effectLst/>
              </a:rPr>
              <a:t>telah</a:t>
            </a:r>
            <a:r>
              <a:rPr lang="en-ID" b="0" i="0" dirty="0">
                <a:effectLst/>
              </a:rPr>
              <a:t> </a:t>
            </a:r>
            <a:r>
              <a:rPr lang="en-ID" b="0" i="0" dirty="0" err="1">
                <a:effectLst/>
              </a:rPr>
              <a:t>diberikan</a:t>
            </a:r>
            <a:r>
              <a:rPr lang="en-ID" b="0" i="0" dirty="0">
                <a:effectLst/>
              </a:rPr>
              <a:t>-Nya </a:t>
            </a:r>
            <a:r>
              <a:rPr lang="en-ID" b="0" i="0" dirty="0" err="1">
                <a:effectLst/>
              </a:rPr>
              <a:t>kepadamu</a:t>
            </a:r>
            <a:r>
              <a:rPr lang="en-ID" b="0" i="0" dirty="0">
                <a:effectLst/>
              </a:rPr>
              <a:t>, </a:t>
            </a:r>
            <a:r>
              <a:rPr lang="en-ID" b="0" i="0" dirty="0" err="1">
                <a:effectLst/>
              </a:rPr>
              <a:t>maka</a:t>
            </a:r>
            <a:r>
              <a:rPr lang="en-ID" b="0" i="0" dirty="0">
                <a:effectLst/>
              </a:rPr>
              <a:t> </a:t>
            </a:r>
            <a:r>
              <a:rPr lang="en-ID" b="0" i="0" dirty="0" err="1">
                <a:effectLst/>
              </a:rPr>
              <a:t>berlomba-lombalah</a:t>
            </a:r>
            <a:r>
              <a:rPr lang="en-ID" b="0" i="0" dirty="0">
                <a:effectLst/>
              </a:rPr>
              <a:t> </a:t>
            </a:r>
            <a:r>
              <a:rPr lang="en-ID" b="0" i="0" dirty="0" err="1">
                <a:effectLst/>
              </a:rPr>
              <a:t>berbuat</a:t>
            </a:r>
            <a:r>
              <a:rPr lang="en-ID" b="0" i="0" dirty="0">
                <a:effectLst/>
              </a:rPr>
              <a:t> </a:t>
            </a:r>
            <a:r>
              <a:rPr lang="en-ID" b="0" i="0" dirty="0" err="1">
                <a:effectLst/>
              </a:rPr>
              <a:t>kebajikan</a:t>
            </a:r>
            <a:r>
              <a:rPr lang="en-ID" b="0" i="0" dirty="0">
                <a:effectLst/>
              </a:rPr>
              <a:t>. </a:t>
            </a:r>
            <a:r>
              <a:rPr lang="en-ID" b="0" i="0" dirty="0" err="1">
                <a:effectLst/>
              </a:rPr>
              <a:t>Hanya</a:t>
            </a:r>
            <a:r>
              <a:rPr lang="en-ID" b="0" i="0" dirty="0">
                <a:effectLst/>
              </a:rPr>
              <a:t> </a:t>
            </a:r>
            <a:r>
              <a:rPr lang="en-ID" b="0" i="0" dirty="0" err="1">
                <a:effectLst/>
              </a:rPr>
              <a:t>kepada</a:t>
            </a:r>
            <a:r>
              <a:rPr lang="en-ID" b="0" i="0" dirty="0">
                <a:effectLst/>
              </a:rPr>
              <a:t> Allah </a:t>
            </a:r>
            <a:r>
              <a:rPr lang="en-ID" b="0" i="0" dirty="0" err="1">
                <a:effectLst/>
              </a:rPr>
              <a:t>kamu</a:t>
            </a:r>
            <a:r>
              <a:rPr lang="en-ID" b="0" i="0" dirty="0">
                <a:effectLst/>
              </a:rPr>
              <a:t> </a:t>
            </a:r>
            <a:r>
              <a:rPr lang="en-ID" b="0" i="0" dirty="0" err="1">
                <a:effectLst/>
              </a:rPr>
              <a:t>semua</a:t>
            </a:r>
            <a:r>
              <a:rPr lang="en-ID" b="0" i="0" dirty="0">
                <a:effectLst/>
              </a:rPr>
              <a:t> </a:t>
            </a:r>
            <a:r>
              <a:rPr lang="en-ID" b="0" i="0" dirty="0" err="1">
                <a:effectLst/>
              </a:rPr>
              <a:t>kembali</a:t>
            </a:r>
            <a:r>
              <a:rPr lang="en-ID" b="0" i="0" dirty="0">
                <a:effectLst/>
              </a:rPr>
              <a:t>, </a:t>
            </a:r>
            <a:r>
              <a:rPr lang="en-ID" b="0" i="0" dirty="0" err="1">
                <a:effectLst/>
              </a:rPr>
              <a:t>lalu</a:t>
            </a:r>
            <a:r>
              <a:rPr lang="en-ID" b="0" i="0" dirty="0">
                <a:effectLst/>
              </a:rPr>
              <a:t> </a:t>
            </a:r>
            <a:r>
              <a:rPr lang="en-ID" b="0" i="0" dirty="0" err="1">
                <a:effectLst/>
              </a:rPr>
              <a:t>diberitahukan</a:t>
            </a:r>
            <a:r>
              <a:rPr lang="en-ID" b="0" i="0" dirty="0">
                <a:effectLst/>
              </a:rPr>
              <a:t>-Nya </a:t>
            </a:r>
            <a:r>
              <a:rPr lang="en-ID" b="0" i="0" dirty="0" err="1">
                <a:effectLst/>
              </a:rPr>
              <a:t>kepadamu</a:t>
            </a:r>
            <a:r>
              <a:rPr lang="en-ID" b="0" i="0" dirty="0">
                <a:effectLst/>
              </a:rPr>
              <a:t> </a:t>
            </a:r>
            <a:r>
              <a:rPr lang="en-ID" b="0" i="0" dirty="0" err="1">
                <a:effectLst/>
              </a:rPr>
              <a:t>terhadap</a:t>
            </a:r>
            <a:r>
              <a:rPr lang="en-ID" b="0" i="0" dirty="0">
                <a:effectLst/>
              </a:rPr>
              <a:t> </a:t>
            </a:r>
            <a:r>
              <a:rPr lang="en-ID" b="0" i="0" dirty="0" err="1">
                <a:effectLst/>
              </a:rPr>
              <a:t>apa</a:t>
            </a:r>
            <a:r>
              <a:rPr lang="en-ID" b="0" i="0" dirty="0">
                <a:effectLst/>
              </a:rPr>
              <a:t> yang </a:t>
            </a:r>
            <a:r>
              <a:rPr lang="en-ID" b="0" i="0" dirty="0" err="1">
                <a:effectLst/>
              </a:rPr>
              <a:t>dahulu</a:t>
            </a:r>
            <a:r>
              <a:rPr lang="en-ID" b="0" i="0" dirty="0">
                <a:effectLst/>
              </a:rPr>
              <a:t> </a:t>
            </a:r>
            <a:r>
              <a:rPr lang="en-ID" b="0" i="0" dirty="0" err="1">
                <a:effectLst/>
              </a:rPr>
              <a:t>kamu</a:t>
            </a:r>
            <a:r>
              <a:rPr lang="en-ID" b="0" i="0" dirty="0">
                <a:effectLst/>
              </a:rPr>
              <a:t> </a:t>
            </a:r>
            <a:r>
              <a:rPr lang="en-ID" b="0" i="0" dirty="0" err="1">
                <a:effectLst/>
              </a:rPr>
              <a:t>perselisihkan</a:t>
            </a:r>
            <a:r>
              <a:rPr lang="en-ID" b="0" i="0" dirty="0">
                <a:effectLst/>
              </a:rPr>
              <a:t>,</a:t>
            </a:r>
            <a:r>
              <a:rPr lang="ar-DZ" b="1" dirty="0">
                <a:cs typeface="Arabic Typesetting" panose="03020402040406030203" pitchFamily="66" charset="-78"/>
              </a:rPr>
              <a:t/>
            </a:r>
            <a:br>
              <a:rPr lang="ar-DZ" b="1" dirty="0">
                <a:cs typeface="Arabic Typesetting" panose="03020402040406030203" pitchFamily="66" charset="-78"/>
              </a:rPr>
            </a:br>
            <a:endParaRPr lang="en-ID" b="1" dirty="0">
              <a:cs typeface="Arabic Typesetting" panose="03020402040406030203" pitchFamily="66" charset="-78"/>
            </a:endParaRPr>
          </a:p>
        </p:txBody>
      </p:sp>
    </p:spTree>
    <p:extLst>
      <p:ext uri="{BB962C8B-B14F-4D97-AF65-F5344CB8AC3E}">
        <p14:creationId xmlns:p14="http://schemas.microsoft.com/office/powerpoint/2010/main" val="92613249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666"/>
          <a:stretch/>
        </p:blipFill>
        <p:spPr>
          <a:xfrm>
            <a:off x="304422" y="133350"/>
            <a:ext cx="8534400" cy="4800600"/>
          </a:xfrm>
          <a:prstGeom prst="rect">
            <a:avLst/>
          </a:prstGeom>
        </p:spPr>
      </p:pic>
      <p:sp>
        <p:nvSpPr>
          <p:cNvPr id="3" name="Title 2">
            <a:extLst>
              <a:ext uri="{FF2B5EF4-FFF2-40B4-BE49-F238E27FC236}">
                <a16:creationId xmlns:a16="http://schemas.microsoft.com/office/drawing/2014/main" xmlns="" id="{A3F6C61E-1627-3637-E97B-DA30FC04E9E2}"/>
              </a:ext>
            </a:extLst>
          </p:cNvPr>
          <p:cNvSpPr txBox="1">
            <a:spLocks/>
          </p:cNvSpPr>
          <p:nvPr/>
        </p:nvSpPr>
        <p:spPr>
          <a:xfrm>
            <a:off x="3074292" y="514350"/>
            <a:ext cx="2994660" cy="10743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Isi </a:t>
            </a:r>
            <a:r>
              <a:rPr lang="en-US" sz="2400" b="1" dirty="0" err="1"/>
              <a:t>Kandungan</a:t>
            </a:r>
            <a:r>
              <a:rPr lang="en-US" sz="2400" b="1" dirty="0"/>
              <a:t> Q.S. </a:t>
            </a:r>
            <a:br>
              <a:rPr lang="en-US" sz="2400" b="1" dirty="0"/>
            </a:br>
            <a:r>
              <a:rPr lang="en-US" sz="2400" b="1" dirty="0"/>
              <a:t>Al-</a:t>
            </a:r>
            <a:r>
              <a:rPr lang="en-US" sz="2400" b="1" dirty="0" err="1"/>
              <a:t>Maidah</a:t>
            </a:r>
            <a:r>
              <a:rPr lang="en-US" sz="2400" b="1" dirty="0"/>
              <a:t>/5: 48</a:t>
            </a:r>
            <a:endParaRPr lang="en-ID" sz="2400" b="1" dirty="0"/>
          </a:p>
        </p:txBody>
      </p:sp>
      <p:sp>
        <p:nvSpPr>
          <p:cNvPr id="7" name="TextBox 6">
            <a:extLst>
              <a:ext uri="{FF2B5EF4-FFF2-40B4-BE49-F238E27FC236}">
                <a16:creationId xmlns:a16="http://schemas.microsoft.com/office/drawing/2014/main" xmlns="" id="{46ED0EE7-C7E3-6A51-0A1C-A4C826320F1F}"/>
              </a:ext>
            </a:extLst>
          </p:cNvPr>
          <p:cNvSpPr txBox="1"/>
          <p:nvPr/>
        </p:nvSpPr>
        <p:spPr>
          <a:xfrm>
            <a:off x="762000" y="1428750"/>
            <a:ext cx="7848600" cy="2862322"/>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000" dirty="0">
                <a:latin typeface="+mj-lt"/>
              </a:rPr>
              <a:t>Allah </a:t>
            </a:r>
            <a:r>
              <a:rPr lang="en-US" sz="2000" dirty="0" err="1">
                <a:latin typeface="+mj-lt"/>
              </a:rPr>
              <a:t>Swt</a:t>
            </a:r>
            <a:r>
              <a:rPr lang="en-US" sz="2000" dirty="0">
                <a:latin typeface="+mj-lt"/>
              </a:rPr>
              <a:t>. </a:t>
            </a:r>
            <a:r>
              <a:rPr lang="en-US" sz="2000" dirty="0" err="1">
                <a:latin typeface="+mj-lt"/>
              </a:rPr>
              <a:t>menurunkan</a:t>
            </a:r>
            <a:r>
              <a:rPr lang="en-US" sz="2000" dirty="0">
                <a:latin typeface="+mj-lt"/>
              </a:rPr>
              <a:t> kitab </a:t>
            </a:r>
            <a:r>
              <a:rPr lang="en-US" sz="2000" dirty="0" err="1">
                <a:latin typeface="+mj-lt"/>
              </a:rPr>
              <a:t>suci</a:t>
            </a:r>
            <a:r>
              <a:rPr lang="en-US" sz="2000" dirty="0">
                <a:latin typeface="+mj-lt"/>
              </a:rPr>
              <a:t> Al-Qur’an </a:t>
            </a:r>
            <a:r>
              <a:rPr lang="en-US" sz="2000" dirty="0" err="1">
                <a:latin typeface="+mj-lt"/>
              </a:rPr>
              <a:t>dengan</a:t>
            </a:r>
            <a:r>
              <a:rPr lang="en-US" sz="2000" dirty="0">
                <a:latin typeface="+mj-lt"/>
              </a:rPr>
              <a:t> </a:t>
            </a:r>
            <a:r>
              <a:rPr lang="en-US" sz="2000" dirty="0" err="1">
                <a:latin typeface="+mj-lt"/>
              </a:rPr>
              <a:t>kebenaran</a:t>
            </a:r>
            <a:r>
              <a:rPr lang="en-US" sz="2000" dirty="0">
                <a:latin typeface="+mj-lt"/>
              </a:rPr>
              <a:t> </a:t>
            </a:r>
            <a:r>
              <a:rPr lang="en-US" sz="2000" dirty="0" err="1">
                <a:latin typeface="+mj-lt"/>
              </a:rPr>
              <a:t>mutlak</a:t>
            </a:r>
            <a:r>
              <a:rPr lang="en-US" sz="2000" dirty="0">
                <a:latin typeface="+mj-lt"/>
              </a:rPr>
              <a:t>.</a:t>
            </a:r>
          </a:p>
          <a:p>
            <a:pPr marL="342900" indent="-342900">
              <a:lnSpc>
                <a:spcPct val="150000"/>
              </a:lnSpc>
              <a:buFont typeface="Wingdings" panose="05000000000000000000" pitchFamily="2" charset="2"/>
              <a:buChar char="§"/>
            </a:pPr>
            <a:r>
              <a:rPr lang="en-US" sz="2000" dirty="0">
                <a:latin typeface="+mj-lt"/>
              </a:rPr>
              <a:t>Kitab </a:t>
            </a:r>
            <a:r>
              <a:rPr lang="en-US" sz="2000" dirty="0" err="1">
                <a:latin typeface="+mj-lt"/>
              </a:rPr>
              <a:t>suci</a:t>
            </a:r>
            <a:r>
              <a:rPr lang="en-US" sz="2000" dirty="0">
                <a:latin typeface="+mj-lt"/>
              </a:rPr>
              <a:t> Al-Qur’an </a:t>
            </a:r>
            <a:r>
              <a:rPr lang="en-US" sz="2000" dirty="0" err="1">
                <a:latin typeface="+mj-lt"/>
              </a:rPr>
              <a:t>membenarkan</a:t>
            </a:r>
            <a:r>
              <a:rPr lang="en-US" sz="2000" dirty="0">
                <a:latin typeface="+mj-lt"/>
              </a:rPr>
              <a:t> </a:t>
            </a:r>
            <a:r>
              <a:rPr lang="en-US" sz="2000" dirty="0" err="1">
                <a:latin typeface="+mj-lt"/>
              </a:rPr>
              <a:t>isi</a:t>
            </a:r>
            <a:r>
              <a:rPr lang="en-US" sz="2000" dirty="0">
                <a:latin typeface="+mj-lt"/>
              </a:rPr>
              <a:t> kitab-kitab </a:t>
            </a:r>
            <a:r>
              <a:rPr lang="en-US" sz="2000" dirty="0" err="1">
                <a:latin typeface="+mj-lt"/>
              </a:rPr>
              <a:t>sebelumnya</a:t>
            </a:r>
            <a:r>
              <a:rPr lang="en-US" sz="2000" dirty="0">
                <a:latin typeface="+mj-lt"/>
              </a:rPr>
              <a:t>.</a:t>
            </a:r>
          </a:p>
          <a:p>
            <a:pPr marL="342900" indent="-342900">
              <a:lnSpc>
                <a:spcPct val="150000"/>
              </a:lnSpc>
              <a:buFont typeface="Wingdings" panose="05000000000000000000" pitchFamily="2" charset="2"/>
              <a:buChar char="§"/>
            </a:pPr>
            <a:r>
              <a:rPr lang="en-US" sz="2000" dirty="0">
                <a:latin typeface="+mj-lt"/>
              </a:rPr>
              <a:t>Allah </a:t>
            </a:r>
            <a:r>
              <a:rPr lang="en-US" sz="2000" dirty="0" err="1">
                <a:latin typeface="+mj-lt"/>
              </a:rPr>
              <a:t>Swt</a:t>
            </a:r>
            <a:r>
              <a:rPr lang="en-US" sz="2000" dirty="0">
                <a:latin typeface="+mj-lt"/>
              </a:rPr>
              <a:t>. </a:t>
            </a:r>
            <a:r>
              <a:rPr lang="en-US" sz="2000" dirty="0" err="1">
                <a:latin typeface="+mj-lt"/>
              </a:rPr>
              <a:t>memerintahkan</a:t>
            </a:r>
            <a:r>
              <a:rPr lang="en-US" sz="2000" dirty="0">
                <a:latin typeface="+mj-lt"/>
              </a:rPr>
              <a:t> </a:t>
            </a:r>
            <a:r>
              <a:rPr lang="en-US" sz="2000" dirty="0" err="1">
                <a:latin typeface="+mj-lt"/>
              </a:rPr>
              <a:t>manusia</a:t>
            </a:r>
            <a:r>
              <a:rPr lang="en-US" sz="2000" dirty="0">
                <a:latin typeface="+mj-lt"/>
              </a:rPr>
              <a:t> agar </a:t>
            </a:r>
            <a:r>
              <a:rPr lang="en-US" sz="2000" dirty="0" err="1">
                <a:latin typeface="+mj-lt"/>
              </a:rPr>
              <a:t>menjadikan</a:t>
            </a:r>
            <a:r>
              <a:rPr lang="en-US" sz="2000" dirty="0">
                <a:latin typeface="+mj-lt"/>
              </a:rPr>
              <a:t> Al-Qur’an </a:t>
            </a:r>
            <a:r>
              <a:rPr lang="en-US" sz="2000" dirty="0" err="1">
                <a:latin typeface="+mj-lt"/>
              </a:rPr>
              <a:t>pedoman</a:t>
            </a:r>
            <a:r>
              <a:rPr lang="en-US" sz="2000" dirty="0">
                <a:latin typeface="+mj-lt"/>
              </a:rPr>
              <a:t> </a:t>
            </a:r>
            <a:r>
              <a:rPr lang="en-US" sz="2000" dirty="0" err="1">
                <a:latin typeface="+mj-lt"/>
              </a:rPr>
              <a:t>hidup</a:t>
            </a:r>
            <a:r>
              <a:rPr lang="en-US" sz="2000" dirty="0">
                <a:latin typeface="+mj-lt"/>
              </a:rPr>
              <a:t> </a:t>
            </a:r>
            <a:r>
              <a:rPr lang="en-US" sz="2000" dirty="0" err="1">
                <a:latin typeface="+mj-lt"/>
              </a:rPr>
              <a:t>dalam</a:t>
            </a:r>
            <a:r>
              <a:rPr lang="en-US" sz="2000" dirty="0">
                <a:latin typeface="+mj-lt"/>
              </a:rPr>
              <a:t> </a:t>
            </a:r>
            <a:r>
              <a:rPr lang="en-US" sz="2000" dirty="0" err="1">
                <a:latin typeface="+mj-lt"/>
              </a:rPr>
              <a:t>memutuskan</a:t>
            </a:r>
            <a:r>
              <a:rPr lang="en-US" sz="2000" dirty="0">
                <a:latin typeface="+mj-lt"/>
              </a:rPr>
              <a:t> </a:t>
            </a:r>
            <a:r>
              <a:rPr lang="en-US" sz="2000" dirty="0" err="1">
                <a:latin typeface="+mj-lt"/>
              </a:rPr>
              <a:t>segala</a:t>
            </a:r>
            <a:r>
              <a:rPr lang="en-US" sz="2000" dirty="0">
                <a:latin typeface="+mj-lt"/>
              </a:rPr>
              <a:t> </a:t>
            </a:r>
            <a:r>
              <a:rPr lang="en-US" sz="2000" dirty="0" err="1">
                <a:latin typeface="+mj-lt"/>
              </a:rPr>
              <a:t>perkara</a:t>
            </a:r>
            <a:r>
              <a:rPr lang="en-US" sz="2000" dirty="0">
                <a:latin typeface="+mj-lt"/>
              </a:rPr>
              <a:t>.</a:t>
            </a:r>
          </a:p>
          <a:p>
            <a:pPr marL="342900" indent="-342900">
              <a:lnSpc>
                <a:spcPct val="150000"/>
              </a:lnSpc>
              <a:buFont typeface="Wingdings" panose="05000000000000000000" pitchFamily="2" charset="2"/>
              <a:buChar char="§"/>
            </a:pPr>
            <a:r>
              <a:rPr lang="en-US" sz="2000" dirty="0">
                <a:latin typeface="+mj-lt"/>
              </a:rPr>
              <a:t>Allah </a:t>
            </a:r>
            <a:r>
              <a:rPr lang="en-US" sz="2000" dirty="0" err="1">
                <a:latin typeface="+mj-lt"/>
              </a:rPr>
              <a:t>Swt</a:t>
            </a:r>
            <a:r>
              <a:rPr lang="en-US" sz="2000" dirty="0">
                <a:latin typeface="+mj-lt"/>
              </a:rPr>
              <a:t>. </a:t>
            </a:r>
            <a:r>
              <a:rPr lang="en-US" sz="2000" dirty="0" err="1">
                <a:latin typeface="+mj-lt"/>
              </a:rPr>
              <a:t>memerintahkan</a:t>
            </a:r>
            <a:r>
              <a:rPr lang="en-US" sz="2000" dirty="0">
                <a:latin typeface="+mj-lt"/>
              </a:rPr>
              <a:t> </a:t>
            </a:r>
            <a:r>
              <a:rPr lang="en-US" sz="2000" dirty="0" err="1">
                <a:latin typeface="+mj-lt"/>
              </a:rPr>
              <a:t>manusia</a:t>
            </a:r>
            <a:r>
              <a:rPr lang="en-US" sz="2000" dirty="0">
                <a:latin typeface="+mj-lt"/>
              </a:rPr>
              <a:t> </a:t>
            </a:r>
            <a:r>
              <a:rPr lang="en-US" sz="2000" dirty="0" err="1">
                <a:latin typeface="+mj-lt"/>
              </a:rPr>
              <a:t>untuk</a:t>
            </a:r>
            <a:r>
              <a:rPr lang="en-US" sz="2000" dirty="0">
                <a:latin typeface="+mj-lt"/>
              </a:rPr>
              <a:t> </a:t>
            </a:r>
            <a:r>
              <a:rPr lang="en-US" sz="2000" dirty="0" err="1">
                <a:latin typeface="+mj-lt"/>
              </a:rPr>
              <a:t>berlomba-lomba</a:t>
            </a:r>
            <a:r>
              <a:rPr lang="en-US" sz="2000" dirty="0">
                <a:latin typeface="+mj-lt"/>
              </a:rPr>
              <a:t> </a:t>
            </a:r>
            <a:r>
              <a:rPr lang="en-US" sz="2000" dirty="0" err="1">
                <a:latin typeface="+mj-lt"/>
              </a:rPr>
              <a:t>dalam</a:t>
            </a:r>
            <a:r>
              <a:rPr lang="en-US" sz="2000" dirty="0">
                <a:latin typeface="+mj-lt"/>
              </a:rPr>
              <a:t> </a:t>
            </a:r>
            <a:r>
              <a:rPr lang="en-US" sz="2000" dirty="0" err="1">
                <a:latin typeface="+mj-lt"/>
              </a:rPr>
              <a:t>kebaikan</a:t>
            </a:r>
            <a:r>
              <a:rPr lang="en-US" sz="2000" dirty="0">
                <a:latin typeface="+mj-lt"/>
              </a:rPr>
              <a:t> dan </a:t>
            </a:r>
            <a:r>
              <a:rPr lang="en-US" sz="2000" dirty="0" err="1">
                <a:latin typeface="+mj-lt"/>
              </a:rPr>
              <a:t>menjauhi</a:t>
            </a:r>
            <a:r>
              <a:rPr lang="en-US" sz="2000" dirty="0">
                <a:latin typeface="+mj-lt"/>
              </a:rPr>
              <a:t> </a:t>
            </a:r>
            <a:r>
              <a:rPr lang="en-US" sz="2000" dirty="0" err="1">
                <a:latin typeface="+mj-lt"/>
              </a:rPr>
              <a:t>kemaksiatan</a:t>
            </a:r>
            <a:r>
              <a:rPr lang="en-US" sz="2000" dirty="0">
                <a:latin typeface="+mj-lt"/>
              </a:rPr>
              <a:t>.</a:t>
            </a:r>
            <a:endParaRPr lang="en-ID" sz="2000" dirty="0">
              <a:latin typeface="+mj-lt"/>
            </a:endParaRPr>
          </a:p>
        </p:txBody>
      </p:sp>
      <p:pic>
        <p:nvPicPr>
          <p:cNvPr id="9" name="Google Shape;1183;p49"/>
          <p:cNvPicPr preferRelativeResize="0"/>
          <p:nvPr/>
        </p:nvPicPr>
        <p:blipFill rotWithShape="1">
          <a:blip r:embed="rId3">
            <a:alphaModFix/>
          </a:blip>
          <a:srcRect/>
          <a:stretch/>
        </p:blipFill>
        <p:spPr>
          <a:xfrm rot="448410" flipH="1">
            <a:off x="7557198" y="3873037"/>
            <a:ext cx="1291527" cy="742452"/>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220287606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grpSp>
        <p:nvGrpSpPr>
          <p:cNvPr id="660" name="Google Shape;660;p35"/>
          <p:cNvGrpSpPr/>
          <p:nvPr/>
        </p:nvGrpSpPr>
        <p:grpSpPr>
          <a:xfrm>
            <a:off x="332013" y="1047750"/>
            <a:ext cx="8507187" cy="3847877"/>
            <a:chOff x="1536849" y="887587"/>
            <a:chExt cx="6070301" cy="3368326"/>
          </a:xfrm>
        </p:grpSpPr>
        <p:pic>
          <p:nvPicPr>
            <p:cNvPr id="661" name="Google Shape;661;p35"/>
            <p:cNvPicPr preferRelativeResize="0"/>
            <p:nvPr/>
          </p:nvPicPr>
          <p:blipFill>
            <a:blip r:embed="rId3">
              <a:alphaModFix/>
            </a:blip>
            <a:stretch>
              <a:fillRect/>
            </a:stretch>
          </p:blipFill>
          <p:spPr>
            <a:xfrm rot="8" flipH="1">
              <a:off x="1536849" y="887594"/>
              <a:ext cx="6070301" cy="3368311"/>
            </a:xfrm>
            <a:prstGeom prst="rect">
              <a:avLst/>
            </a:prstGeom>
            <a:noFill/>
            <a:ln>
              <a:noFill/>
            </a:ln>
            <a:effectLst>
              <a:outerShdw blurRad="14288" dist="28575" dir="5400000" algn="bl" rotWithShape="0">
                <a:srgbClr val="000000">
                  <a:alpha val="13000"/>
                </a:srgbClr>
              </a:outerShdw>
            </a:effectLst>
          </p:spPr>
        </p:pic>
        <p:pic>
          <p:nvPicPr>
            <p:cNvPr id="662" name="Google Shape;662;p35"/>
            <p:cNvPicPr preferRelativeResize="0"/>
            <p:nvPr/>
          </p:nvPicPr>
          <p:blipFill>
            <a:blip r:embed="rId4">
              <a:alphaModFix/>
            </a:blip>
            <a:stretch>
              <a:fillRect/>
            </a:stretch>
          </p:blipFill>
          <p:spPr>
            <a:xfrm rot="8299349">
              <a:off x="6738426" y="3109619"/>
              <a:ext cx="206697" cy="356151"/>
            </a:xfrm>
            <a:prstGeom prst="rect">
              <a:avLst/>
            </a:prstGeom>
            <a:noFill/>
            <a:ln>
              <a:noFill/>
            </a:ln>
          </p:spPr>
        </p:pic>
        <p:pic>
          <p:nvPicPr>
            <p:cNvPr id="663" name="Google Shape;663;p35"/>
            <p:cNvPicPr preferRelativeResize="0"/>
            <p:nvPr/>
          </p:nvPicPr>
          <p:blipFill>
            <a:blip r:embed="rId4">
              <a:alphaModFix/>
            </a:blip>
            <a:stretch>
              <a:fillRect/>
            </a:stretch>
          </p:blipFill>
          <p:spPr>
            <a:xfrm rot="-6730648">
              <a:off x="1915496" y="940749"/>
              <a:ext cx="382237" cy="658649"/>
            </a:xfrm>
            <a:prstGeom prst="rect">
              <a:avLst/>
            </a:prstGeom>
            <a:noFill/>
            <a:ln>
              <a:noFill/>
            </a:ln>
          </p:spPr>
        </p:pic>
      </p:grpSp>
      <p:sp>
        <p:nvSpPr>
          <p:cNvPr id="6" name="TextBox 5">
            <a:extLst>
              <a:ext uri="{FF2B5EF4-FFF2-40B4-BE49-F238E27FC236}">
                <a16:creationId xmlns:a16="http://schemas.microsoft.com/office/drawing/2014/main" xmlns="" id="{8EAE7ED7-09C9-39BA-D0C7-5AFF2E95C69D}"/>
              </a:ext>
            </a:extLst>
          </p:cNvPr>
          <p:cNvSpPr txBox="1"/>
          <p:nvPr/>
        </p:nvSpPr>
        <p:spPr>
          <a:xfrm>
            <a:off x="304800" y="160451"/>
            <a:ext cx="7467600" cy="461665"/>
          </a:xfrm>
          <a:prstGeom prst="rect">
            <a:avLst/>
          </a:prstGeom>
          <a:noFill/>
        </p:spPr>
        <p:txBody>
          <a:bodyPr wrap="square" rtlCol="0">
            <a:spAutoFit/>
          </a:bodyPr>
          <a:lstStyle/>
          <a:p>
            <a:r>
              <a:rPr lang="en-US" sz="2400" spc="300" dirty="0" err="1"/>
              <a:t>Dalil</a:t>
            </a:r>
            <a:r>
              <a:rPr lang="en-US" sz="2400" spc="300" dirty="0"/>
              <a:t> </a:t>
            </a:r>
            <a:r>
              <a:rPr lang="en-US" sz="2400" spc="300" dirty="0" err="1"/>
              <a:t>tentang</a:t>
            </a:r>
            <a:r>
              <a:rPr lang="en-US" sz="2400" spc="300" dirty="0"/>
              <a:t> </a:t>
            </a:r>
            <a:r>
              <a:rPr lang="en-US" sz="2400" spc="300" dirty="0" err="1"/>
              <a:t>Kompetisi</a:t>
            </a:r>
            <a:r>
              <a:rPr lang="en-US" sz="2400" spc="300" dirty="0"/>
              <a:t> </a:t>
            </a:r>
            <a:r>
              <a:rPr lang="en-US" sz="2400" spc="300" dirty="0" err="1"/>
              <a:t>dalam</a:t>
            </a:r>
            <a:r>
              <a:rPr lang="en-US" sz="2400" spc="300" dirty="0"/>
              <a:t> </a:t>
            </a:r>
            <a:r>
              <a:rPr lang="en-US" sz="2400" spc="300" dirty="0" err="1"/>
              <a:t>Kebaikan</a:t>
            </a:r>
            <a:r>
              <a:rPr lang="en-US" sz="2400" spc="300" dirty="0"/>
              <a:t> </a:t>
            </a:r>
            <a:endParaRPr lang="en-ID" sz="2400" spc="300" dirty="0"/>
          </a:p>
        </p:txBody>
      </p:sp>
      <p:sp>
        <p:nvSpPr>
          <p:cNvPr id="19" name="TextBox 18">
            <a:extLst>
              <a:ext uri="{FF2B5EF4-FFF2-40B4-BE49-F238E27FC236}">
                <a16:creationId xmlns:a16="http://schemas.microsoft.com/office/drawing/2014/main" xmlns="" id="{879DBB25-CFE7-3706-CE6C-A87AD2EBF6D1}"/>
              </a:ext>
            </a:extLst>
          </p:cNvPr>
          <p:cNvSpPr txBox="1"/>
          <p:nvPr/>
        </p:nvSpPr>
        <p:spPr>
          <a:xfrm>
            <a:off x="1015554" y="1260013"/>
            <a:ext cx="6965886" cy="2308324"/>
          </a:xfrm>
          <a:prstGeom prst="rect">
            <a:avLst/>
          </a:prstGeom>
          <a:noFill/>
        </p:spPr>
        <p:txBody>
          <a:bodyPr wrap="square">
            <a:spAutoFit/>
          </a:bodyPr>
          <a:lstStyle/>
          <a:p>
            <a:pPr algn="r"/>
            <a:r>
              <a:rPr lang="ar-DZ" sz="2400" dirty="0">
                <a:latin typeface="Adobe Naskh Medium" panose="01010101010101010101" pitchFamily="50" charset="-78"/>
                <a:cs typeface="Adobe Naskh Medium" panose="01010101010101010101" pitchFamily="50" charset="-78"/>
              </a:rPr>
              <a:t>عَ</a:t>
            </a:r>
            <a:r>
              <a:rPr lang="ar-DZ" sz="2400" dirty="0">
                <a:effectLst/>
                <a:latin typeface="Adobe Naskh Medium" panose="01010101010101010101" pitchFamily="50" charset="-78"/>
                <a:cs typeface="Adobe Naskh Medium" panose="01010101010101010101" pitchFamily="50" charset="-78"/>
              </a:rPr>
              <a:t>نْ جَابِرِ بْنِ عَبْدِ اللَّهِ قَالَ خَطَبَنَا رَسُولُ اللَّهِ صَلَّى اللَّهُ عَلَيْهِ وَسَلَّمَ فَقَالَ يَا أَيُّهَا النَّاسُ تُوبُوا إِلَى اللَّهِ قَبْلَ أَنْ تَمُوتُوا وَبَادِرُوا بِالْأَعْمَالِ الصَّالِحَةِ قَبْلَ أَنْ تُشْغَلُوا وَصِلُوا الَّذِي بَيْنَكُمْ وَبَيْنَ رَبِّكُمْ بِكَثْرَةِ ذِكْرِكُمْ لَهُ وَكَثْرَةِ الصَّدَقَةِ فِي السِّرِّ وَالْعَلَانِيَةِ تُرْزَقُوا وَتُنْصَرُوا وَتُجْبَرُوا... (رواه ابن ماجه)</a:t>
            </a:r>
            <a:r>
              <a:rPr lang="ar-DZ" sz="2400" dirty="0">
                <a:latin typeface="Adobe Naskh Medium" panose="01010101010101010101" pitchFamily="50" charset="-78"/>
                <a:cs typeface="Adobe Naskh Medium" panose="01010101010101010101" pitchFamily="50" charset="-78"/>
              </a:rPr>
              <a:t/>
            </a:r>
            <a:br>
              <a:rPr lang="ar-DZ" sz="2400" dirty="0">
                <a:latin typeface="Adobe Naskh Medium" panose="01010101010101010101" pitchFamily="50" charset="-78"/>
                <a:cs typeface="Adobe Naskh Medium" panose="01010101010101010101" pitchFamily="50" charset="-78"/>
              </a:rPr>
            </a:br>
            <a:r>
              <a:rPr lang="ar-DZ" sz="2400" dirty="0">
                <a:latin typeface="Adobe Naskh Medium" panose="01010101010101010101" pitchFamily="50" charset="-78"/>
                <a:cs typeface="Adobe Naskh Medium" panose="01010101010101010101" pitchFamily="50" charset="-78"/>
              </a:rPr>
              <a:t/>
            </a:r>
            <a:br>
              <a:rPr lang="ar-DZ" sz="2400" dirty="0">
                <a:latin typeface="Adobe Naskh Medium" panose="01010101010101010101" pitchFamily="50" charset="-78"/>
                <a:cs typeface="Adobe Naskh Medium" panose="01010101010101010101" pitchFamily="50" charset="-78"/>
              </a:rPr>
            </a:br>
            <a:endParaRPr lang="en-ID" sz="2400" dirty="0">
              <a:latin typeface="Adobe Naskh Medium" panose="01010101010101010101" pitchFamily="50" charset="-78"/>
              <a:cs typeface="Adobe Naskh Medium" panose="01010101010101010101" pitchFamily="50" charset="-78"/>
            </a:endParaRPr>
          </a:p>
        </p:txBody>
      </p:sp>
      <p:sp>
        <p:nvSpPr>
          <p:cNvPr id="8" name="Rectangle: Rounded Corners 7">
            <a:extLst>
              <a:ext uri="{FF2B5EF4-FFF2-40B4-BE49-F238E27FC236}">
                <a16:creationId xmlns:a16="http://schemas.microsoft.com/office/drawing/2014/main" xmlns="" id="{867F3A46-F6CD-18C1-AF9C-72BF526CDDB9}"/>
              </a:ext>
            </a:extLst>
          </p:cNvPr>
          <p:cNvSpPr/>
          <p:nvPr/>
        </p:nvSpPr>
        <p:spPr>
          <a:xfrm>
            <a:off x="304800" y="649785"/>
            <a:ext cx="3124200" cy="269146"/>
          </a:xfrm>
          <a:prstGeom prst="roundRect">
            <a:avLst/>
          </a:prstGeom>
          <a:solidFill>
            <a:schemeClr val="bg2">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75000"/>
                  </a:schemeClr>
                </a:solidFill>
              </a:rPr>
              <a:t>Hadis Riwayat </a:t>
            </a:r>
            <a:r>
              <a:rPr lang="en-US" sz="2000" dirty="0" err="1">
                <a:solidFill>
                  <a:schemeClr val="tx1">
                    <a:lumMod val="75000"/>
                  </a:schemeClr>
                </a:solidFill>
              </a:rPr>
              <a:t>Ibnu</a:t>
            </a:r>
            <a:r>
              <a:rPr lang="en-US" sz="2000" dirty="0">
                <a:solidFill>
                  <a:schemeClr val="tx1">
                    <a:lumMod val="75000"/>
                  </a:schemeClr>
                </a:solidFill>
              </a:rPr>
              <a:t> </a:t>
            </a:r>
            <a:r>
              <a:rPr lang="en-US" sz="2000" dirty="0" err="1">
                <a:solidFill>
                  <a:schemeClr val="tx1">
                    <a:lumMod val="75000"/>
                  </a:schemeClr>
                </a:solidFill>
              </a:rPr>
              <a:t>Majah</a:t>
            </a:r>
            <a:endParaRPr lang="en-ID" sz="2000" dirty="0">
              <a:solidFill>
                <a:schemeClr val="tx1">
                  <a:lumMod val="75000"/>
                </a:schemeClr>
              </a:solidFill>
            </a:endParaRPr>
          </a:p>
        </p:txBody>
      </p:sp>
      <p:sp>
        <p:nvSpPr>
          <p:cNvPr id="11" name="TextBox 10">
            <a:extLst>
              <a:ext uri="{FF2B5EF4-FFF2-40B4-BE49-F238E27FC236}">
                <a16:creationId xmlns:a16="http://schemas.microsoft.com/office/drawing/2014/main" xmlns="" id="{B8AA16A8-1F67-BAC9-F23D-4C4E87AE8B52}"/>
              </a:ext>
            </a:extLst>
          </p:cNvPr>
          <p:cNvSpPr txBox="1"/>
          <p:nvPr/>
        </p:nvSpPr>
        <p:spPr>
          <a:xfrm>
            <a:off x="696912" y="2766158"/>
            <a:ext cx="8142293" cy="2092881"/>
          </a:xfrm>
          <a:prstGeom prst="rect">
            <a:avLst/>
          </a:prstGeom>
          <a:noFill/>
        </p:spPr>
        <p:txBody>
          <a:bodyPr wrap="square">
            <a:spAutoFit/>
          </a:bodyPr>
          <a:lstStyle/>
          <a:p>
            <a:r>
              <a:rPr lang="en-ID" b="0" i="0" dirty="0">
                <a:effectLst/>
                <a:latin typeface="+mj-lt"/>
              </a:rPr>
              <a:t>Dari Jabir bin ‘Abdullah, </a:t>
            </a:r>
            <a:r>
              <a:rPr lang="en-ID" b="0" i="0" dirty="0" err="1">
                <a:effectLst/>
                <a:latin typeface="+mj-lt"/>
              </a:rPr>
              <a:t>ia</a:t>
            </a:r>
            <a:r>
              <a:rPr lang="en-ID" b="0" i="0" dirty="0">
                <a:effectLst/>
                <a:latin typeface="+mj-lt"/>
              </a:rPr>
              <a:t> </a:t>
            </a:r>
            <a:r>
              <a:rPr lang="en-ID" b="0" i="0" dirty="0" err="1">
                <a:effectLst/>
                <a:latin typeface="+mj-lt"/>
              </a:rPr>
              <a:t>berkata</a:t>
            </a:r>
            <a:r>
              <a:rPr lang="en-ID" b="0" i="0" dirty="0">
                <a:effectLst/>
                <a:latin typeface="+mj-lt"/>
              </a:rPr>
              <a:t>, “Rasulullah </a:t>
            </a:r>
            <a:r>
              <a:rPr lang="en-ID" b="0" i="0" dirty="0" err="1">
                <a:effectLst/>
                <a:latin typeface="+mj-lt"/>
              </a:rPr>
              <a:t>berkhutbah</a:t>
            </a:r>
            <a:r>
              <a:rPr lang="en-ID" b="0" i="0" dirty="0">
                <a:effectLst/>
                <a:latin typeface="+mj-lt"/>
              </a:rPr>
              <a:t> di </a:t>
            </a:r>
            <a:r>
              <a:rPr lang="en-ID" b="0" i="0" dirty="0" err="1">
                <a:effectLst/>
                <a:latin typeface="+mj-lt"/>
              </a:rPr>
              <a:t>hadapan</a:t>
            </a:r>
            <a:r>
              <a:rPr lang="en-ID" b="0" i="0" dirty="0">
                <a:effectLst/>
                <a:latin typeface="+mj-lt"/>
              </a:rPr>
              <a:t> kami, </a:t>
            </a:r>
            <a:r>
              <a:rPr lang="en-ID" b="0" i="0" dirty="0" err="1">
                <a:effectLst/>
                <a:latin typeface="+mj-lt"/>
              </a:rPr>
              <a:t>beliau</a:t>
            </a:r>
            <a:r>
              <a:rPr lang="en-ID" b="0" i="0" dirty="0">
                <a:effectLst/>
                <a:latin typeface="+mj-lt"/>
              </a:rPr>
              <a:t> </a:t>
            </a:r>
            <a:r>
              <a:rPr lang="en-ID" b="0" i="0" dirty="0" err="1">
                <a:effectLst/>
                <a:latin typeface="+mj-lt"/>
              </a:rPr>
              <a:t>mengatakan</a:t>
            </a:r>
            <a:r>
              <a:rPr lang="en-ID" b="0" i="0" dirty="0">
                <a:effectLst/>
                <a:latin typeface="+mj-lt"/>
              </a:rPr>
              <a:t>: “</a:t>
            </a:r>
            <a:r>
              <a:rPr lang="en-ID" b="0" i="0" dirty="0" err="1">
                <a:effectLst/>
                <a:latin typeface="+mj-lt"/>
              </a:rPr>
              <a:t>Wahai</a:t>
            </a:r>
            <a:r>
              <a:rPr lang="en-ID" b="0" i="0" dirty="0">
                <a:effectLst/>
                <a:latin typeface="+mj-lt"/>
              </a:rPr>
              <a:t> </a:t>
            </a:r>
            <a:r>
              <a:rPr lang="en-ID" b="0" i="0" dirty="0" err="1">
                <a:effectLst/>
                <a:latin typeface="+mj-lt"/>
              </a:rPr>
              <a:t>manusia</a:t>
            </a:r>
            <a:r>
              <a:rPr lang="en-ID" b="0" i="0" dirty="0">
                <a:effectLst/>
                <a:latin typeface="+mj-lt"/>
              </a:rPr>
              <a:t>, </a:t>
            </a:r>
            <a:r>
              <a:rPr lang="en-ID" b="0" i="0" dirty="0" err="1">
                <a:effectLst/>
                <a:latin typeface="+mj-lt"/>
              </a:rPr>
              <a:t>bertaubatlah</a:t>
            </a:r>
            <a:r>
              <a:rPr lang="en-ID" b="0" i="0" dirty="0">
                <a:effectLst/>
                <a:latin typeface="+mj-lt"/>
              </a:rPr>
              <a:t> </a:t>
            </a:r>
            <a:r>
              <a:rPr lang="en-ID" b="0" i="0" dirty="0" err="1">
                <a:effectLst/>
                <a:latin typeface="+mj-lt"/>
              </a:rPr>
              <a:t>kepada</a:t>
            </a:r>
            <a:r>
              <a:rPr lang="en-ID" b="0" i="0" dirty="0">
                <a:effectLst/>
                <a:latin typeface="+mj-lt"/>
              </a:rPr>
              <a:t> Allah </a:t>
            </a:r>
            <a:r>
              <a:rPr lang="en-ID" b="0" i="0" dirty="0" err="1">
                <a:effectLst/>
                <a:latin typeface="+mj-lt"/>
              </a:rPr>
              <a:t>sebelum</a:t>
            </a:r>
            <a:r>
              <a:rPr lang="en-ID" b="0" i="0" dirty="0">
                <a:effectLst/>
                <a:latin typeface="+mj-lt"/>
              </a:rPr>
              <a:t> kalian </a:t>
            </a:r>
            <a:r>
              <a:rPr lang="en-ID" b="0" i="0" dirty="0" err="1">
                <a:effectLst/>
                <a:latin typeface="+mj-lt"/>
              </a:rPr>
              <a:t>mati</a:t>
            </a:r>
            <a:r>
              <a:rPr lang="en-ID" b="0" i="0" dirty="0">
                <a:effectLst/>
                <a:latin typeface="+mj-lt"/>
              </a:rPr>
              <a:t>, </a:t>
            </a:r>
            <a:r>
              <a:rPr lang="en-ID" b="0" i="0" dirty="0" err="1">
                <a:effectLst/>
                <a:latin typeface="+mj-lt"/>
              </a:rPr>
              <a:t>bersegeralah</a:t>
            </a:r>
            <a:r>
              <a:rPr lang="en-ID" b="0" i="0" dirty="0">
                <a:effectLst/>
                <a:latin typeface="+mj-lt"/>
              </a:rPr>
              <a:t> </a:t>
            </a:r>
            <a:r>
              <a:rPr lang="en-ID" b="0" i="0" dirty="0" err="1">
                <a:effectLst/>
                <a:latin typeface="+mj-lt"/>
              </a:rPr>
              <a:t>beramal</a:t>
            </a:r>
            <a:r>
              <a:rPr lang="en-ID" b="0" i="0" dirty="0">
                <a:effectLst/>
                <a:latin typeface="+mj-lt"/>
              </a:rPr>
              <a:t> </a:t>
            </a:r>
            <a:r>
              <a:rPr lang="en-ID" b="0" i="0" dirty="0" err="1">
                <a:effectLst/>
                <a:latin typeface="+mj-lt"/>
              </a:rPr>
              <a:t>shalih</a:t>
            </a:r>
            <a:r>
              <a:rPr lang="en-ID" b="0" i="0" dirty="0">
                <a:effectLst/>
                <a:latin typeface="+mj-lt"/>
              </a:rPr>
              <a:t> </a:t>
            </a:r>
            <a:r>
              <a:rPr lang="en-ID" b="0" i="0" dirty="0" err="1">
                <a:effectLst/>
                <a:latin typeface="+mj-lt"/>
              </a:rPr>
              <a:t>sebelum</a:t>
            </a:r>
            <a:r>
              <a:rPr lang="en-ID" b="0" i="0" dirty="0">
                <a:effectLst/>
                <a:latin typeface="+mj-lt"/>
              </a:rPr>
              <a:t> kalian </a:t>
            </a:r>
            <a:r>
              <a:rPr lang="en-ID" b="0" i="0" dirty="0" err="1">
                <a:effectLst/>
                <a:latin typeface="+mj-lt"/>
              </a:rPr>
              <a:t>sibuk</a:t>
            </a:r>
            <a:r>
              <a:rPr lang="en-ID" b="0" i="0" dirty="0">
                <a:effectLst/>
                <a:latin typeface="+mj-lt"/>
              </a:rPr>
              <a:t>, dan </a:t>
            </a:r>
            <a:r>
              <a:rPr lang="en-ID" b="0" i="0" dirty="0" err="1">
                <a:effectLst/>
                <a:latin typeface="+mj-lt"/>
              </a:rPr>
              <a:t>sambunglah</a:t>
            </a:r>
            <a:r>
              <a:rPr lang="en-ID" b="0" i="0" dirty="0">
                <a:effectLst/>
                <a:latin typeface="+mj-lt"/>
              </a:rPr>
              <a:t> </a:t>
            </a:r>
            <a:r>
              <a:rPr lang="en-ID" b="0" i="0" dirty="0" err="1">
                <a:effectLst/>
                <a:latin typeface="+mj-lt"/>
              </a:rPr>
              <a:t>antara</a:t>
            </a:r>
            <a:r>
              <a:rPr lang="en-ID" b="0" i="0" dirty="0">
                <a:effectLst/>
                <a:latin typeface="+mj-lt"/>
              </a:rPr>
              <a:t> kalian </a:t>
            </a:r>
            <a:r>
              <a:rPr lang="en-ID" b="0" i="0" dirty="0" err="1">
                <a:effectLst/>
                <a:latin typeface="+mj-lt"/>
              </a:rPr>
              <a:t>dengan</a:t>
            </a:r>
            <a:r>
              <a:rPr lang="en-ID" b="0" i="0" dirty="0">
                <a:effectLst/>
                <a:latin typeface="+mj-lt"/>
              </a:rPr>
              <a:t> Rabb kalian </a:t>
            </a:r>
            <a:r>
              <a:rPr lang="en-ID" b="0" i="0" dirty="0" err="1">
                <a:effectLst/>
                <a:latin typeface="+mj-lt"/>
              </a:rPr>
              <a:t>dengan</a:t>
            </a:r>
            <a:r>
              <a:rPr lang="en-ID" b="0" i="0" dirty="0">
                <a:effectLst/>
                <a:latin typeface="+mj-lt"/>
              </a:rPr>
              <a:t> </a:t>
            </a:r>
            <a:r>
              <a:rPr lang="en-ID" b="0" i="0" dirty="0" err="1">
                <a:effectLst/>
                <a:latin typeface="+mj-lt"/>
              </a:rPr>
              <a:t>memperbanyak</a:t>
            </a:r>
            <a:r>
              <a:rPr lang="en-ID" b="0" i="0" dirty="0">
                <a:effectLst/>
                <a:latin typeface="+mj-lt"/>
              </a:rPr>
              <a:t> </a:t>
            </a:r>
            <a:r>
              <a:rPr lang="en-ID" b="0" i="0" dirty="0" err="1">
                <a:effectLst/>
                <a:latin typeface="+mj-lt"/>
              </a:rPr>
              <a:t>dzikir</a:t>
            </a:r>
            <a:r>
              <a:rPr lang="en-ID" b="0" i="0" dirty="0">
                <a:effectLst/>
                <a:latin typeface="+mj-lt"/>
              </a:rPr>
              <a:t> </a:t>
            </a:r>
            <a:r>
              <a:rPr lang="en-ID" b="0" i="0" dirty="0" err="1">
                <a:effectLst/>
                <a:latin typeface="+mj-lt"/>
              </a:rPr>
              <a:t>kepada</a:t>
            </a:r>
            <a:r>
              <a:rPr lang="en-ID" b="0" i="0" dirty="0">
                <a:effectLst/>
                <a:latin typeface="+mj-lt"/>
              </a:rPr>
              <a:t>-Nya, </a:t>
            </a:r>
            <a:r>
              <a:rPr lang="en-ID" b="0" i="0" dirty="0" err="1">
                <a:effectLst/>
                <a:latin typeface="+mj-lt"/>
              </a:rPr>
              <a:t>banyak</a:t>
            </a:r>
            <a:r>
              <a:rPr lang="en-ID" b="0" i="0" dirty="0">
                <a:effectLst/>
                <a:latin typeface="+mj-lt"/>
              </a:rPr>
              <a:t> </a:t>
            </a:r>
            <a:r>
              <a:rPr lang="en-ID" b="0" i="0" dirty="0" err="1">
                <a:effectLst/>
                <a:latin typeface="+mj-lt"/>
              </a:rPr>
              <a:t>sedekah</a:t>
            </a:r>
            <a:r>
              <a:rPr lang="en-ID" b="0" i="0" dirty="0">
                <a:effectLst/>
                <a:latin typeface="+mj-lt"/>
              </a:rPr>
              <a:t> </a:t>
            </a:r>
            <a:r>
              <a:rPr lang="en-ID" b="0" i="0" dirty="0" err="1">
                <a:effectLst/>
                <a:latin typeface="+mj-lt"/>
              </a:rPr>
              <a:t>dengan</a:t>
            </a:r>
            <a:r>
              <a:rPr lang="en-ID" b="0" i="0" dirty="0">
                <a:effectLst/>
                <a:latin typeface="+mj-lt"/>
              </a:rPr>
              <a:t> </a:t>
            </a:r>
            <a:r>
              <a:rPr lang="en-ID" b="0" i="0" dirty="0" err="1">
                <a:effectLst/>
                <a:latin typeface="+mj-lt"/>
              </a:rPr>
              <a:t>sembunyi-sembunyi</a:t>
            </a:r>
            <a:r>
              <a:rPr lang="en-ID" b="0" i="0" dirty="0">
                <a:effectLst/>
                <a:latin typeface="+mj-lt"/>
              </a:rPr>
              <a:t> </a:t>
            </a:r>
            <a:r>
              <a:rPr lang="en-ID" b="0" i="0" dirty="0" err="1">
                <a:effectLst/>
                <a:latin typeface="+mj-lt"/>
              </a:rPr>
              <a:t>maupun</a:t>
            </a:r>
            <a:r>
              <a:rPr lang="en-ID" b="0" i="0" dirty="0">
                <a:effectLst/>
                <a:latin typeface="+mj-lt"/>
              </a:rPr>
              <a:t> </a:t>
            </a:r>
            <a:r>
              <a:rPr lang="en-ID" b="0" i="0" dirty="0" err="1">
                <a:effectLst/>
                <a:latin typeface="+mj-lt"/>
              </a:rPr>
              <a:t>terang-terangan</a:t>
            </a:r>
            <a:r>
              <a:rPr lang="en-ID" b="0" i="0" dirty="0">
                <a:effectLst/>
                <a:latin typeface="+mj-lt"/>
              </a:rPr>
              <a:t>. </a:t>
            </a:r>
            <a:r>
              <a:rPr lang="en-ID" b="0" i="0" dirty="0" err="1">
                <a:effectLst/>
                <a:latin typeface="+mj-lt"/>
              </a:rPr>
              <a:t>Niscaya</a:t>
            </a:r>
            <a:r>
              <a:rPr lang="en-ID" b="0" i="0" dirty="0">
                <a:effectLst/>
                <a:latin typeface="+mj-lt"/>
              </a:rPr>
              <a:t> kalian </a:t>
            </a:r>
            <a:r>
              <a:rPr lang="en-ID" b="0" i="0" dirty="0" err="1">
                <a:effectLst/>
                <a:latin typeface="+mj-lt"/>
              </a:rPr>
              <a:t>akan</a:t>
            </a:r>
            <a:r>
              <a:rPr lang="en-ID" b="0" i="0" dirty="0">
                <a:effectLst/>
                <a:latin typeface="+mj-lt"/>
              </a:rPr>
              <a:t> </a:t>
            </a:r>
            <a:r>
              <a:rPr lang="en-ID" b="0" i="0" dirty="0" err="1">
                <a:effectLst/>
                <a:latin typeface="+mj-lt"/>
              </a:rPr>
              <a:t>diberi</a:t>
            </a:r>
            <a:r>
              <a:rPr lang="en-ID" b="0" i="0" dirty="0">
                <a:effectLst/>
                <a:latin typeface="+mj-lt"/>
              </a:rPr>
              <a:t> </a:t>
            </a:r>
            <a:r>
              <a:rPr lang="en-ID" b="0" i="0" dirty="0" err="1">
                <a:effectLst/>
                <a:latin typeface="+mj-lt"/>
              </a:rPr>
              <a:t>rezeki</a:t>
            </a:r>
            <a:r>
              <a:rPr lang="en-ID" b="0" i="0" dirty="0">
                <a:effectLst/>
                <a:latin typeface="+mj-lt"/>
              </a:rPr>
              <a:t>, </a:t>
            </a:r>
            <a:r>
              <a:rPr lang="en-ID" b="0" i="0" dirty="0" err="1">
                <a:effectLst/>
                <a:latin typeface="+mj-lt"/>
              </a:rPr>
              <a:t>ditolong</a:t>
            </a:r>
            <a:r>
              <a:rPr lang="en-ID" b="0" i="0" dirty="0">
                <a:effectLst/>
                <a:latin typeface="+mj-lt"/>
              </a:rPr>
              <a:t> dan </a:t>
            </a:r>
            <a:r>
              <a:rPr lang="en-ID" b="0" i="0" dirty="0" err="1">
                <a:effectLst/>
                <a:latin typeface="+mj-lt"/>
              </a:rPr>
              <a:t>dicukupi</a:t>
            </a:r>
            <a:r>
              <a:rPr lang="en-ID" b="0" i="0" dirty="0">
                <a:effectLst/>
                <a:latin typeface="+mj-lt"/>
              </a:rPr>
              <a:t>. </a:t>
            </a:r>
            <a:r>
              <a:rPr lang="ar-DZ" sz="2200" b="1" dirty="0">
                <a:latin typeface="+mj-lt"/>
                <a:cs typeface="Arabic Typesetting" panose="03020402040406030203" pitchFamily="66" charset="-78"/>
              </a:rPr>
              <a:t/>
            </a:r>
            <a:br>
              <a:rPr lang="ar-DZ" sz="2200" b="1" dirty="0">
                <a:latin typeface="+mj-lt"/>
                <a:cs typeface="Arabic Typesetting" panose="03020402040406030203" pitchFamily="66" charset="-78"/>
              </a:rPr>
            </a:br>
            <a:endParaRPr lang="en-ID" sz="2200" b="1" dirty="0">
              <a:latin typeface="+mj-lt"/>
              <a:cs typeface="Arabic Typesetting" panose="03020402040406030203" pitchFamily="66" charset="-78"/>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329966578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49180"/>
            <a:ext cx="8667795" cy="3706061"/>
          </a:xfrm>
          <a:prstGeom prst="rect">
            <a:avLst/>
          </a:prstGeom>
        </p:spPr>
      </p:pic>
      <p:pic>
        <p:nvPicPr>
          <p:cNvPr id="1180" name="Google Shape;1180;p49"/>
          <p:cNvPicPr preferRelativeResize="0"/>
          <p:nvPr/>
        </p:nvPicPr>
        <p:blipFill>
          <a:blip r:embed="rId4">
            <a:alphaModFix/>
          </a:blip>
          <a:stretch>
            <a:fillRect/>
          </a:stretch>
        </p:blipFill>
        <p:spPr>
          <a:xfrm rot="3721451">
            <a:off x="7182230" y="2472835"/>
            <a:ext cx="971901" cy="1663651"/>
          </a:xfrm>
          <a:prstGeom prst="rect">
            <a:avLst/>
          </a:prstGeom>
          <a:noFill/>
          <a:ln>
            <a:noFill/>
          </a:ln>
        </p:spPr>
      </p:pic>
      <p:pic>
        <p:nvPicPr>
          <p:cNvPr id="1182" name="Google Shape;1182;p49"/>
          <p:cNvPicPr preferRelativeResize="0"/>
          <p:nvPr/>
        </p:nvPicPr>
        <p:blipFill>
          <a:blip r:embed="rId5">
            <a:alphaModFix/>
          </a:blip>
          <a:stretch>
            <a:fillRect/>
          </a:stretch>
        </p:blipFill>
        <p:spPr>
          <a:xfrm rot="1860113">
            <a:off x="7385" y="3407126"/>
            <a:ext cx="1095329" cy="943723"/>
          </a:xfrm>
          <a:prstGeom prst="rect">
            <a:avLst/>
          </a:prstGeom>
          <a:noFill/>
          <a:ln>
            <a:noFill/>
          </a:ln>
          <a:effectLst>
            <a:outerShdw blurRad="14288" dist="38100" dir="3060000" algn="bl" rotWithShape="0">
              <a:srgbClr val="000000">
                <a:alpha val="12000"/>
              </a:srgbClr>
            </a:outerShdw>
          </a:effectLst>
        </p:spPr>
      </p:pic>
      <p:pic>
        <p:nvPicPr>
          <p:cNvPr id="1183" name="Google Shape;1183;p49"/>
          <p:cNvPicPr preferRelativeResize="0"/>
          <p:nvPr/>
        </p:nvPicPr>
        <p:blipFill rotWithShape="1">
          <a:blip r:embed="rId6">
            <a:alphaModFix/>
          </a:blip>
          <a:srcRect/>
          <a:stretch/>
        </p:blipFill>
        <p:spPr>
          <a:xfrm>
            <a:off x="0" y="3031365"/>
            <a:ext cx="1458084" cy="838200"/>
          </a:xfrm>
          <a:prstGeom prst="rect">
            <a:avLst/>
          </a:prstGeom>
          <a:noFill/>
          <a:ln>
            <a:noFill/>
          </a:ln>
        </p:spPr>
      </p:pic>
      <p:pic>
        <p:nvPicPr>
          <p:cNvPr id="1184" name="Google Shape;1184;p49"/>
          <p:cNvPicPr preferRelativeResize="0"/>
          <p:nvPr/>
        </p:nvPicPr>
        <p:blipFill rotWithShape="1">
          <a:blip r:embed="rId7">
            <a:alphaModFix/>
          </a:blip>
          <a:srcRect/>
          <a:stretch/>
        </p:blipFill>
        <p:spPr>
          <a:xfrm rot="-30" flipH="1">
            <a:off x="173475" y="3694412"/>
            <a:ext cx="725050" cy="859244"/>
          </a:xfrm>
          <a:prstGeom prst="rect">
            <a:avLst/>
          </a:prstGeom>
          <a:noFill/>
          <a:ln>
            <a:noFill/>
          </a:ln>
        </p:spPr>
      </p:pic>
      <p:pic>
        <p:nvPicPr>
          <p:cNvPr id="1185" name="Google Shape;1185;p49"/>
          <p:cNvPicPr preferRelativeResize="0"/>
          <p:nvPr/>
        </p:nvPicPr>
        <p:blipFill>
          <a:blip r:embed="rId8">
            <a:alphaModFix/>
          </a:blip>
          <a:stretch>
            <a:fillRect/>
          </a:stretch>
        </p:blipFill>
        <p:spPr>
          <a:xfrm rot="6911530">
            <a:off x="7646250" y="144650"/>
            <a:ext cx="1074100" cy="2008249"/>
          </a:xfrm>
          <a:prstGeom prst="rect">
            <a:avLst/>
          </a:prstGeom>
          <a:noFill/>
          <a:ln>
            <a:noFill/>
          </a:ln>
        </p:spPr>
      </p:pic>
      <p:sp>
        <p:nvSpPr>
          <p:cNvPr id="8" name="Title 2">
            <a:extLst>
              <a:ext uri="{FF2B5EF4-FFF2-40B4-BE49-F238E27FC236}">
                <a16:creationId xmlns:a16="http://schemas.microsoft.com/office/drawing/2014/main" xmlns="" id="{1A12E531-86D7-6FDA-AB5B-2FCA95425245}"/>
              </a:ext>
            </a:extLst>
          </p:cNvPr>
          <p:cNvSpPr>
            <a:spLocks noGrp="1"/>
          </p:cNvSpPr>
          <p:nvPr>
            <p:ph type="title" idx="4294967295"/>
          </p:nvPr>
        </p:nvSpPr>
        <p:spPr>
          <a:xfrm>
            <a:off x="2618368" y="872312"/>
            <a:ext cx="3630032" cy="525136"/>
          </a:xfrm>
          <a:prstGeom prst="rect">
            <a:avLst/>
          </a:prstGeom>
        </p:spPr>
        <p:txBody>
          <a:bodyPr/>
          <a:lstStyle/>
          <a:p>
            <a:r>
              <a:rPr lang="en-US" sz="2800" b="1" dirty="0"/>
              <a:t>Isi </a:t>
            </a:r>
            <a:r>
              <a:rPr lang="en-US" sz="2800" b="1" dirty="0" err="1"/>
              <a:t>Kandungan</a:t>
            </a:r>
            <a:r>
              <a:rPr lang="en-US" sz="2800" b="1" dirty="0"/>
              <a:t> Hadis</a:t>
            </a:r>
            <a:endParaRPr lang="en-ID" sz="2800" b="1" dirty="0"/>
          </a:p>
        </p:txBody>
      </p:sp>
      <p:sp>
        <p:nvSpPr>
          <p:cNvPr id="9" name="TextBox 8">
            <a:extLst>
              <a:ext uri="{FF2B5EF4-FFF2-40B4-BE49-F238E27FC236}">
                <a16:creationId xmlns:a16="http://schemas.microsoft.com/office/drawing/2014/main" xmlns="" id="{963B9FE6-9CAD-1E0A-6D09-2D83F1CE1AF0}"/>
              </a:ext>
            </a:extLst>
          </p:cNvPr>
          <p:cNvSpPr txBox="1"/>
          <p:nvPr/>
        </p:nvSpPr>
        <p:spPr>
          <a:xfrm>
            <a:off x="990600" y="1608124"/>
            <a:ext cx="6254836"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err="1">
                <a:latin typeface="+mj-lt"/>
              </a:rPr>
              <a:t>Segera</a:t>
            </a:r>
            <a:r>
              <a:rPr lang="en-US" sz="2400" dirty="0">
                <a:latin typeface="+mj-lt"/>
              </a:rPr>
              <a:t> </a:t>
            </a:r>
            <a:r>
              <a:rPr lang="en-US" sz="2400" dirty="0" err="1">
                <a:latin typeface="+mj-lt"/>
              </a:rPr>
              <a:t>bertaubat</a:t>
            </a:r>
            <a:r>
              <a:rPr lang="en-US" sz="2400" dirty="0">
                <a:latin typeface="+mj-lt"/>
              </a:rPr>
              <a:t> </a:t>
            </a:r>
            <a:r>
              <a:rPr lang="en-US" sz="2400" dirty="0" err="1">
                <a:latin typeface="+mj-lt"/>
              </a:rPr>
              <a:t>sebelum</a:t>
            </a:r>
            <a:r>
              <a:rPr lang="en-US" sz="2400" dirty="0">
                <a:latin typeface="+mj-lt"/>
              </a:rPr>
              <a:t> </a:t>
            </a:r>
            <a:r>
              <a:rPr lang="en-US" sz="2400" dirty="0" err="1">
                <a:latin typeface="+mj-lt"/>
              </a:rPr>
              <a:t>datang</a:t>
            </a:r>
            <a:r>
              <a:rPr lang="en-US" sz="2400" dirty="0">
                <a:latin typeface="+mj-lt"/>
              </a:rPr>
              <a:t> </a:t>
            </a:r>
            <a:r>
              <a:rPr lang="en-US" sz="2400" dirty="0" err="1">
                <a:latin typeface="+mj-lt"/>
              </a:rPr>
              <a:t>kematian</a:t>
            </a:r>
            <a:r>
              <a:rPr lang="en-US" sz="2400" dirty="0">
                <a:latin typeface="+mj-lt"/>
              </a:rPr>
              <a:t>.</a:t>
            </a:r>
          </a:p>
          <a:p>
            <a:pPr marL="285750" indent="-285750">
              <a:lnSpc>
                <a:spcPct val="150000"/>
              </a:lnSpc>
              <a:buFont typeface="Arial" panose="020B0604020202020204" pitchFamily="34" charset="0"/>
              <a:buChar char="•"/>
            </a:pPr>
            <a:r>
              <a:rPr lang="en-US" sz="2400" dirty="0" err="1">
                <a:latin typeface="+mj-lt"/>
              </a:rPr>
              <a:t>Segera</a:t>
            </a:r>
            <a:r>
              <a:rPr lang="en-US" sz="2400" dirty="0">
                <a:latin typeface="+mj-lt"/>
              </a:rPr>
              <a:t> </a:t>
            </a:r>
            <a:r>
              <a:rPr lang="en-US" sz="2400" dirty="0" err="1">
                <a:latin typeface="+mj-lt"/>
              </a:rPr>
              <a:t>beramal</a:t>
            </a:r>
            <a:r>
              <a:rPr lang="en-US" sz="2400" dirty="0">
                <a:latin typeface="+mj-lt"/>
              </a:rPr>
              <a:t> </a:t>
            </a:r>
            <a:r>
              <a:rPr lang="en-US" sz="2400" dirty="0" err="1">
                <a:latin typeface="+mj-lt"/>
              </a:rPr>
              <a:t>saleh</a:t>
            </a:r>
            <a:r>
              <a:rPr lang="en-US" sz="2400" dirty="0">
                <a:latin typeface="+mj-lt"/>
              </a:rPr>
              <a:t> </a:t>
            </a:r>
            <a:r>
              <a:rPr lang="en-US" sz="2400" dirty="0" err="1">
                <a:latin typeface="+mj-lt"/>
              </a:rPr>
              <a:t>sebelum</a:t>
            </a:r>
            <a:r>
              <a:rPr lang="en-US" sz="2400" dirty="0">
                <a:latin typeface="+mj-lt"/>
              </a:rPr>
              <a:t> </a:t>
            </a:r>
            <a:r>
              <a:rPr lang="en-US" sz="2400" dirty="0" err="1">
                <a:latin typeface="+mj-lt"/>
              </a:rPr>
              <a:t>datang</a:t>
            </a:r>
            <a:r>
              <a:rPr lang="en-US" sz="2400" dirty="0">
                <a:latin typeface="+mj-lt"/>
              </a:rPr>
              <a:t> </a:t>
            </a:r>
            <a:r>
              <a:rPr lang="en-US" sz="2400" dirty="0" err="1">
                <a:latin typeface="+mj-lt"/>
              </a:rPr>
              <a:t>kesibukan</a:t>
            </a:r>
            <a:r>
              <a:rPr lang="en-US" sz="2400" dirty="0">
                <a:latin typeface="+mj-lt"/>
              </a:rPr>
              <a:t>.</a:t>
            </a:r>
          </a:p>
        </p:txBody>
      </p:sp>
    </p:spTree>
    <p:extLst>
      <p:ext uri="{BB962C8B-B14F-4D97-AF65-F5344CB8AC3E}">
        <p14:creationId xmlns:p14="http://schemas.microsoft.com/office/powerpoint/2010/main" val="3024296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3" name="Google Shape;653;p34"/>
          <p:cNvSpPr txBox="1">
            <a:spLocks noGrp="1"/>
          </p:cNvSpPr>
          <p:nvPr>
            <p:ph type="subTitle" idx="4294967295"/>
          </p:nvPr>
        </p:nvSpPr>
        <p:spPr>
          <a:xfrm>
            <a:off x="828296" y="1352735"/>
            <a:ext cx="7858503" cy="8225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j-lt"/>
              </a:rPr>
              <a:t>Kompetisi dalam kebaikan diartikan sebagai berlomba-lomba dalam berbuat kebaikan. </a:t>
            </a:r>
            <a:r>
              <a:rPr lang="en-ID" sz="1800" dirty="0">
                <a:latin typeface="+mj-lt"/>
              </a:rPr>
              <a:t>D</a:t>
            </a:r>
            <a:r>
              <a:rPr lang="en" sz="1800" dirty="0">
                <a:latin typeface="+mj-lt"/>
              </a:rPr>
              <a:t>alam Al-Qur’an, hal ini disebut </a:t>
            </a:r>
            <a:r>
              <a:rPr lang="en" sz="1800" i="1" dirty="0">
                <a:latin typeface="+mj-lt"/>
              </a:rPr>
              <a:t>fastabiqul khair</a:t>
            </a:r>
            <a:r>
              <a:rPr lang="en-ID" sz="1800" i="1" dirty="0" err="1">
                <a:latin typeface="+mj-lt"/>
              </a:rPr>
              <a:t>āt</a:t>
            </a:r>
            <a:r>
              <a:rPr lang="en-ID" sz="1800" i="1" dirty="0">
                <a:latin typeface="+mj-lt"/>
              </a:rPr>
              <a:t>.</a:t>
            </a:r>
            <a:endParaRPr sz="1800" i="1" dirty="0">
              <a:latin typeface="+mj-lt"/>
            </a:endParaRPr>
          </a:p>
        </p:txBody>
      </p:sp>
      <p:sp>
        <p:nvSpPr>
          <p:cNvPr id="10" name="Rectangle: Rounded Corners 9">
            <a:extLst>
              <a:ext uri="{FF2B5EF4-FFF2-40B4-BE49-F238E27FC236}">
                <a16:creationId xmlns:a16="http://schemas.microsoft.com/office/drawing/2014/main" xmlns="" id="{9F423FB7-67C4-72CD-636B-2F0919E7F845}"/>
              </a:ext>
            </a:extLst>
          </p:cNvPr>
          <p:cNvSpPr/>
          <p:nvPr/>
        </p:nvSpPr>
        <p:spPr>
          <a:xfrm>
            <a:off x="828296" y="941367"/>
            <a:ext cx="2015896" cy="371475"/>
          </a:xfrm>
          <a:prstGeom prst="roundRect">
            <a:avLst/>
          </a:prstGeom>
          <a:solidFill>
            <a:schemeClr val="tx2">
              <a:lumMod val="60000"/>
              <a:lumOff val="40000"/>
            </a:schemeClr>
          </a:solidFill>
          <a:ln>
            <a:solidFill>
              <a:schemeClr val="tx2">
                <a:lumMod val="20000"/>
                <a:lumOff val="8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spc="300" dirty="0" err="1">
                <a:ln w="0"/>
                <a:solidFill>
                  <a:schemeClr val="bg1"/>
                </a:solidFill>
                <a:effectLst>
                  <a:outerShdw blurRad="38100" dist="25400" dir="5400000" algn="ctr" rotWithShape="0">
                    <a:srgbClr val="6E747A">
                      <a:alpha val="43000"/>
                    </a:srgbClr>
                  </a:outerShdw>
                </a:effectLst>
                <a:latin typeface="+mj-lt"/>
              </a:rPr>
              <a:t>Pengertian</a:t>
            </a:r>
            <a:r>
              <a:rPr lang="en-US" dirty="0">
                <a:ln w="0"/>
                <a:solidFill>
                  <a:schemeClr val="bg1"/>
                </a:solidFill>
                <a:effectLst>
                  <a:outerShdw blurRad="38100" dist="25400" dir="5400000" algn="ctr" rotWithShape="0">
                    <a:srgbClr val="6E747A">
                      <a:alpha val="43000"/>
                    </a:srgbClr>
                  </a:outerShdw>
                </a:effectLst>
                <a:latin typeface="+mj-lt"/>
              </a:rPr>
              <a:t> </a:t>
            </a:r>
            <a:endParaRPr lang="en-ID" dirty="0">
              <a:ln w="0"/>
              <a:solidFill>
                <a:schemeClr val="bg1"/>
              </a:solidFill>
              <a:effectLst>
                <a:outerShdw blurRad="38100" dist="25400" dir="5400000" algn="ctr" rotWithShape="0">
                  <a:srgbClr val="6E747A">
                    <a:alpha val="43000"/>
                  </a:srgbClr>
                </a:outerShdw>
              </a:effectLst>
              <a:latin typeface="+mj-lt"/>
            </a:endParaRPr>
          </a:p>
        </p:txBody>
      </p:sp>
      <p:sp>
        <p:nvSpPr>
          <p:cNvPr id="16" name="Rectangle: Rounded Corners 15">
            <a:extLst>
              <a:ext uri="{FF2B5EF4-FFF2-40B4-BE49-F238E27FC236}">
                <a16:creationId xmlns:a16="http://schemas.microsoft.com/office/drawing/2014/main" xmlns="" id="{B461B41E-3882-D6E8-F2E3-7FB1210A83DF}"/>
              </a:ext>
            </a:extLst>
          </p:cNvPr>
          <p:cNvSpPr/>
          <p:nvPr/>
        </p:nvSpPr>
        <p:spPr>
          <a:xfrm>
            <a:off x="820473" y="2056010"/>
            <a:ext cx="3570376" cy="371475"/>
          </a:xfrm>
          <a:prstGeom prst="roundRect">
            <a:avLst/>
          </a:prstGeom>
          <a:solidFill>
            <a:schemeClr val="tx2">
              <a:lumMod val="60000"/>
              <a:lumOff val="40000"/>
            </a:schemeClr>
          </a:solidFill>
          <a:ln>
            <a:solidFill>
              <a:schemeClr val="tx2">
                <a:lumMod val="20000"/>
                <a:lumOff val="8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1800" spc="300" dirty="0">
                <a:ln w="0"/>
                <a:solidFill>
                  <a:schemeClr val="bg1"/>
                </a:solidFill>
                <a:effectLst>
                  <a:outerShdw blurRad="38100" dist="25400" dir="5400000" algn="ctr" rotWithShape="0">
                    <a:srgbClr val="6E747A">
                      <a:alpha val="43000"/>
                    </a:srgbClr>
                  </a:outerShdw>
                </a:effectLst>
                <a:latin typeface="+mj-lt"/>
              </a:rPr>
              <a:t>Ibadah (</a:t>
            </a:r>
            <a:r>
              <a:rPr lang="en-US" sz="1800" spc="300" dirty="0" err="1">
                <a:ln w="0"/>
                <a:solidFill>
                  <a:schemeClr val="bg1"/>
                </a:solidFill>
                <a:effectLst>
                  <a:outerShdw blurRad="38100" dist="25400" dir="5400000" algn="ctr" rotWithShape="0">
                    <a:srgbClr val="6E747A">
                      <a:alpha val="43000"/>
                    </a:srgbClr>
                  </a:outerShdw>
                </a:effectLst>
                <a:latin typeface="+mj-lt"/>
              </a:rPr>
              <a:t>hablum</a:t>
            </a:r>
            <a:r>
              <a:rPr lang="en-US" sz="1800" spc="300" dirty="0">
                <a:ln w="0"/>
                <a:solidFill>
                  <a:schemeClr val="bg1"/>
                </a:solidFill>
                <a:effectLst>
                  <a:outerShdw blurRad="38100" dist="25400" dir="5400000" algn="ctr" rotWithShape="0">
                    <a:srgbClr val="6E747A">
                      <a:alpha val="43000"/>
                    </a:srgbClr>
                  </a:outerShdw>
                </a:effectLst>
                <a:latin typeface="+mj-lt"/>
              </a:rPr>
              <a:t> </a:t>
            </a:r>
            <a:r>
              <a:rPr lang="en-US" sz="1800" spc="300" dirty="0" err="1">
                <a:ln w="0"/>
                <a:solidFill>
                  <a:schemeClr val="bg1"/>
                </a:solidFill>
                <a:effectLst>
                  <a:outerShdw blurRad="38100" dist="25400" dir="5400000" algn="ctr" rotWithShape="0">
                    <a:srgbClr val="6E747A">
                      <a:alpha val="43000"/>
                    </a:srgbClr>
                  </a:outerShdw>
                </a:effectLst>
                <a:latin typeface="+mj-lt"/>
              </a:rPr>
              <a:t>minallāh</a:t>
            </a:r>
            <a:r>
              <a:rPr lang="en-US" sz="1800" spc="300" dirty="0">
                <a:ln w="0"/>
                <a:solidFill>
                  <a:schemeClr val="bg1"/>
                </a:solidFill>
                <a:effectLst>
                  <a:outerShdw blurRad="38100" dist="25400" dir="5400000" algn="ctr" rotWithShape="0">
                    <a:srgbClr val="6E747A">
                      <a:alpha val="43000"/>
                    </a:srgbClr>
                  </a:outerShdw>
                </a:effectLst>
                <a:latin typeface="+mj-lt"/>
              </a:rPr>
              <a:t>)</a:t>
            </a:r>
            <a:r>
              <a:rPr lang="en-US" sz="1600" dirty="0">
                <a:ln w="0"/>
                <a:solidFill>
                  <a:schemeClr val="bg1"/>
                </a:solidFill>
                <a:effectLst>
                  <a:outerShdw blurRad="38100" dist="25400" dir="5400000" algn="ctr" rotWithShape="0">
                    <a:srgbClr val="6E747A">
                      <a:alpha val="43000"/>
                    </a:srgbClr>
                  </a:outerShdw>
                </a:effectLst>
                <a:latin typeface="+mj-lt"/>
              </a:rPr>
              <a:t> </a:t>
            </a:r>
            <a:endParaRPr lang="en-ID" sz="1600" dirty="0">
              <a:ln w="0"/>
              <a:solidFill>
                <a:schemeClr val="bg1"/>
              </a:solidFill>
              <a:effectLst>
                <a:outerShdw blurRad="38100" dist="25400" dir="5400000" algn="ctr" rotWithShape="0">
                  <a:srgbClr val="6E747A">
                    <a:alpha val="43000"/>
                  </a:srgbClr>
                </a:outerShdw>
              </a:effectLst>
              <a:latin typeface="+mj-lt"/>
            </a:endParaRPr>
          </a:p>
        </p:txBody>
      </p:sp>
      <p:sp>
        <p:nvSpPr>
          <p:cNvPr id="17" name="Google Shape;653;p34">
            <a:extLst>
              <a:ext uri="{FF2B5EF4-FFF2-40B4-BE49-F238E27FC236}">
                <a16:creationId xmlns:a16="http://schemas.microsoft.com/office/drawing/2014/main" xmlns="" id="{F7F2AD6E-2B6D-81B8-AE9E-6B91DB9ECB04}"/>
              </a:ext>
            </a:extLst>
          </p:cNvPr>
          <p:cNvSpPr txBox="1">
            <a:spLocks/>
          </p:cNvSpPr>
          <p:nvPr/>
        </p:nvSpPr>
        <p:spPr>
          <a:xfrm>
            <a:off x="746046" y="3556728"/>
            <a:ext cx="6188154" cy="8225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100"/>
              <a:buFont typeface="Raleway"/>
              <a:buNone/>
              <a:defRPr sz="18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9pPr>
          </a:lstStyle>
          <a:p>
            <a:pPr marL="0" indent="0" algn="l"/>
            <a:r>
              <a:rPr lang="en-US" dirty="0" err="1">
                <a:latin typeface="+mj-lt"/>
              </a:rPr>
              <a:t>Membantu</a:t>
            </a:r>
            <a:r>
              <a:rPr lang="en-US" dirty="0">
                <a:latin typeface="+mj-lt"/>
              </a:rPr>
              <a:t> </a:t>
            </a:r>
            <a:r>
              <a:rPr lang="en-US" dirty="0" err="1">
                <a:latin typeface="+mj-lt"/>
              </a:rPr>
              <a:t>tetangga</a:t>
            </a:r>
            <a:r>
              <a:rPr lang="en-US" dirty="0">
                <a:latin typeface="+mj-lt"/>
              </a:rPr>
              <a:t> yang </a:t>
            </a:r>
            <a:r>
              <a:rPr lang="en-US" dirty="0" err="1">
                <a:latin typeface="+mj-lt"/>
              </a:rPr>
              <a:t>membutuhkan</a:t>
            </a:r>
            <a:r>
              <a:rPr lang="en-US" dirty="0">
                <a:latin typeface="+mj-lt"/>
              </a:rPr>
              <a:t> </a:t>
            </a:r>
            <a:r>
              <a:rPr lang="en-US" dirty="0" err="1">
                <a:latin typeface="+mj-lt"/>
              </a:rPr>
              <a:t>pertolongan</a:t>
            </a:r>
            <a:r>
              <a:rPr lang="en-US" dirty="0">
                <a:latin typeface="+mj-lt"/>
              </a:rPr>
              <a:t>, </a:t>
            </a:r>
            <a:r>
              <a:rPr lang="en-US" dirty="0" err="1">
                <a:latin typeface="+mj-lt"/>
              </a:rPr>
              <a:t>ikut</a:t>
            </a:r>
            <a:r>
              <a:rPr lang="en-US" dirty="0">
                <a:latin typeface="+mj-lt"/>
              </a:rPr>
              <a:t> </a:t>
            </a:r>
            <a:r>
              <a:rPr lang="en-US" dirty="0" err="1">
                <a:latin typeface="+mj-lt"/>
              </a:rPr>
              <a:t>bergotong</a:t>
            </a:r>
            <a:r>
              <a:rPr lang="en-US" dirty="0">
                <a:latin typeface="+mj-lt"/>
              </a:rPr>
              <a:t> royong dan </a:t>
            </a:r>
            <a:r>
              <a:rPr lang="en-US" dirty="0" err="1">
                <a:latin typeface="+mj-lt"/>
              </a:rPr>
              <a:t>menyantuni</a:t>
            </a:r>
            <a:r>
              <a:rPr lang="en-US" dirty="0">
                <a:latin typeface="+mj-lt"/>
              </a:rPr>
              <a:t> </a:t>
            </a:r>
            <a:r>
              <a:rPr lang="en-US" dirty="0" err="1">
                <a:latin typeface="+mj-lt"/>
              </a:rPr>
              <a:t>anak</a:t>
            </a:r>
            <a:r>
              <a:rPr lang="en-US" dirty="0">
                <a:latin typeface="+mj-lt"/>
              </a:rPr>
              <a:t> </a:t>
            </a:r>
            <a:r>
              <a:rPr lang="en-US" dirty="0" err="1">
                <a:latin typeface="+mj-lt"/>
              </a:rPr>
              <a:t>yatim</a:t>
            </a:r>
            <a:r>
              <a:rPr lang="en-US" dirty="0">
                <a:latin typeface="+mj-lt"/>
              </a:rPr>
              <a:t>. </a:t>
            </a:r>
            <a:r>
              <a:rPr lang="en-ID" dirty="0">
                <a:latin typeface="+mj-lt"/>
              </a:rPr>
              <a:t> </a:t>
            </a:r>
          </a:p>
        </p:txBody>
      </p:sp>
      <p:sp>
        <p:nvSpPr>
          <p:cNvPr id="18" name="Rectangle: Rounded Corners 17">
            <a:extLst>
              <a:ext uri="{FF2B5EF4-FFF2-40B4-BE49-F238E27FC236}">
                <a16:creationId xmlns:a16="http://schemas.microsoft.com/office/drawing/2014/main" xmlns="" id="{0C798BB6-4B65-D330-C16C-FBE9B68D62AE}"/>
              </a:ext>
            </a:extLst>
          </p:cNvPr>
          <p:cNvSpPr/>
          <p:nvPr/>
        </p:nvSpPr>
        <p:spPr>
          <a:xfrm>
            <a:off x="795759" y="3105467"/>
            <a:ext cx="4597093" cy="371475"/>
          </a:xfrm>
          <a:prstGeom prst="roundRect">
            <a:avLst/>
          </a:prstGeom>
          <a:solidFill>
            <a:schemeClr val="tx2">
              <a:lumMod val="60000"/>
              <a:lumOff val="40000"/>
            </a:schemeClr>
          </a:solidFill>
          <a:ln>
            <a:solidFill>
              <a:schemeClr val="tx2">
                <a:lumMod val="20000"/>
                <a:lumOff val="80000"/>
              </a:schemeClr>
            </a:solidFill>
          </a:ln>
        </p:spPr>
        <p:style>
          <a:lnRef idx="3">
            <a:schemeClr val="lt1"/>
          </a:lnRef>
          <a:fillRef idx="1">
            <a:schemeClr val="dk1"/>
          </a:fillRef>
          <a:effectRef idx="1">
            <a:schemeClr val="dk1"/>
          </a:effectRef>
          <a:fontRef idx="minor">
            <a:schemeClr val="lt1"/>
          </a:fontRef>
        </p:style>
        <p:txBody>
          <a:bodyPr rtlCol="0" anchor="ctr"/>
          <a:lstStyle/>
          <a:p>
            <a:r>
              <a:rPr lang="en-US" sz="1800" spc="300" dirty="0" err="1">
                <a:ln w="0"/>
                <a:solidFill>
                  <a:schemeClr val="bg1"/>
                </a:solidFill>
                <a:latin typeface="+mj-lt"/>
              </a:rPr>
              <a:t>Muamalah</a:t>
            </a:r>
            <a:r>
              <a:rPr lang="en-US" sz="1800" spc="300" dirty="0">
                <a:ln w="0"/>
                <a:solidFill>
                  <a:schemeClr val="bg1"/>
                </a:solidFill>
                <a:latin typeface="+mj-lt"/>
              </a:rPr>
              <a:t> (</a:t>
            </a:r>
            <a:r>
              <a:rPr lang="en-US" sz="1800" spc="300" dirty="0" err="1">
                <a:ln w="0"/>
                <a:solidFill>
                  <a:schemeClr val="bg1"/>
                </a:solidFill>
                <a:latin typeface="+mj-lt"/>
              </a:rPr>
              <a:t>hablum</a:t>
            </a:r>
            <a:r>
              <a:rPr lang="en-US" sz="1800" spc="300" dirty="0">
                <a:ln w="0"/>
                <a:solidFill>
                  <a:schemeClr val="bg1"/>
                </a:solidFill>
                <a:latin typeface="+mj-lt"/>
              </a:rPr>
              <a:t> </a:t>
            </a:r>
            <a:r>
              <a:rPr lang="en-US" sz="1800" spc="300" dirty="0" err="1">
                <a:ln w="0"/>
                <a:solidFill>
                  <a:schemeClr val="bg1"/>
                </a:solidFill>
                <a:latin typeface="+mj-lt"/>
              </a:rPr>
              <a:t>minannās</a:t>
            </a:r>
            <a:r>
              <a:rPr lang="en-US" sz="1800" spc="300" dirty="0">
                <a:ln w="0"/>
                <a:solidFill>
                  <a:schemeClr val="bg1"/>
                </a:solidFill>
                <a:latin typeface="+mj-lt"/>
              </a:rPr>
              <a:t>)</a:t>
            </a:r>
            <a:r>
              <a:rPr lang="en-US" sz="1800" dirty="0">
                <a:ln w="0"/>
                <a:solidFill>
                  <a:schemeClr val="bg1"/>
                </a:solidFill>
                <a:latin typeface="+mj-lt"/>
              </a:rPr>
              <a:t> </a:t>
            </a:r>
            <a:endParaRPr lang="en-ID" sz="1800" dirty="0">
              <a:ln w="0"/>
              <a:solidFill>
                <a:schemeClr val="bg1"/>
              </a:solidFill>
              <a:latin typeface="+mj-lt"/>
            </a:endParaRPr>
          </a:p>
        </p:txBody>
      </p:sp>
      <p:sp>
        <p:nvSpPr>
          <p:cNvPr id="19" name="Google Shape;653;p34">
            <a:extLst>
              <a:ext uri="{FF2B5EF4-FFF2-40B4-BE49-F238E27FC236}">
                <a16:creationId xmlns:a16="http://schemas.microsoft.com/office/drawing/2014/main" xmlns="" id="{5612D2F2-15BD-891E-A66A-6EA75F1C95BB}"/>
              </a:ext>
            </a:extLst>
          </p:cNvPr>
          <p:cNvSpPr txBox="1">
            <a:spLocks/>
          </p:cNvSpPr>
          <p:nvPr/>
        </p:nvSpPr>
        <p:spPr>
          <a:xfrm>
            <a:off x="746046" y="2521148"/>
            <a:ext cx="6569153" cy="8225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100"/>
              <a:buFont typeface="Raleway"/>
              <a:buNone/>
              <a:defRPr sz="18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0"/>
              </a:spcBef>
              <a:spcAft>
                <a:spcPts val="0"/>
              </a:spcAft>
              <a:buClr>
                <a:schemeClr val="dk1"/>
              </a:buClr>
              <a:buSzPts val="2100"/>
              <a:buFont typeface="Raleway"/>
              <a:buNone/>
              <a:defRPr sz="2100" b="0" i="0" u="none" strike="noStrike" cap="none">
                <a:solidFill>
                  <a:schemeClr val="dk1"/>
                </a:solidFill>
                <a:latin typeface="Raleway"/>
                <a:ea typeface="Raleway"/>
                <a:cs typeface="Raleway"/>
                <a:sym typeface="Raleway"/>
              </a:defRPr>
            </a:lvl9pPr>
          </a:lstStyle>
          <a:p>
            <a:pPr marL="0" indent="0" algn="l"/>
            <a:r>
              <a:rPr lang="en-US" dirty="0">
                <a:latin typeface="+mj-lt"/>
              </a:rPr>
              <a:t>S</a:t>
            </a:r>
            <a:r>
              <a:rPr lang="en-ID" dirty="0" err="1">
                <a:latin typeface="+mj-lt"/>
              </a:rPr>
              <a:t>holat</a:t>
            </a:r>
            <a:r>
              <a:rPr lang="en-ID" dirty="0">
                <a:latin typeface="+mj-lt"/>
              </a:rPr>
              <a:t> </a:t>
            </a:r>
            <a:r>
              <a:rPr lang="en-ID" dirty="0" err="1">
                <a:latin typeface="+mj-lt"/>
              </a:rPr>
              <a:t>berjamaah</a:t>
            </a:r>
            <a:r>
              <a:rPr lang="en-ID" dirty="0">
                <a:latin typeface="+mj-lt"/>
              </a:rPr>
              <a:t> </a:t>
            </a:r>
            <a:r>
              <a:rPr lang="en-ID" dirty="0" err="1">
                <a:latin typeface="+mj-lt"/>
              </a:rPr>
              <a:t>tepat</a:t>
            </a:r>
            <a:r>
              <a:rPr lang="en-ID" dirty="0">
                <a:latin typeface="+mj-lt"/>
              </a:rPr>
              <a:t> </a:t>
            </a:r>
            <a:r>
              <a:rPr lang="en-ID" dirty="0" err="1">
                <a:latin typeface="+mj-lt"/>
              </a:rPr>
              <a:t>waktu</a:t>
            </a:r>
            <a:r>
              <a:rPr lang="en-ID" dirty="0">
                <a:latin typeface="+mj-lt"/>
              </a:rPr>
              <a:t> dan </a:t>
            </a:r>
            <a:r>
              <a:rPr lang="en-ID" dirty="0" err="1">
                <a:latin typeface="+mj-lt"/>
              </a:rPr>
              <a:t>membaca</a:t>
            </a:r>
            <a:r>
              <a:rPr lang="en-ID" dirty="0">
                <a:latin typeface="+mj-lt"/>
              </a:rPr>
              <a:t> Al-Qur’an </a:t>
            </a:r>
            <a:r>
              <a:rPr lang="en-ID" dirty="0" err="1">
                <a:latin typeface="+mj-lt"/>
              </a:rPr>
              <a:t>setiap</a:t>
            </a:r>
            <a:r>
              <a:rPr lang="en-ID" dirty="0">
                <a:latin typeface="+mj-lt"/>
              </a:rPr>
              <a:t> </a:t>
            </a:r>
            <a:r>
              <a:rPr lang="en-ID" dirty="0" err="1">
                <a:latin typeface="+mj-lt"/>
              </a:rPr>
              <a:t>hari</a:t>
            </a:r>
            <a:r>
              <a:rPr lang="en-ID" dirty="0">
                <a:latin typeface="+mj-lt"/>
              </a:rPr>
              <a:t>. </a:t>
            </a:r>
          </a:p>
        </p:txBody>
      </p:sp>
      <p:sp>
        <p:nvSpPr>
          <p:cNvPr id="26" name="Title 1">
            <a:extLst>
              <a:ext uri="{FF2B5EF4-FFF2-40B4-BE49-F238E27FC236}">
                <a16:creationId xmlns:a16="http://schemas.microsoft.com/office/drawing/2014/main" xmlns="" id="{91DE5991-21E7-C2AF-96EF-1EA454F6C6C1}"/>
              </a:ext>
            </a:extLst>
          </p:cNvPr>
          <p:cNvSpPr>
            <a:spLocks noGrp="1"/>
          </p:cNvSpPr>
          <p:nvPr>
            <p:ph type="title" idx="4294967295"/>
          </p:nvPr>
        </p:nvSpPr>
        <p:spPr>
          <a:xfrm>
            <a:off x="381000" y="213573"/>
            <a:ext cx="5654419" cy="489200"/>
          </a:xfrm>
          <a:prstGeom prst="rect">
            <a:avLst/>
          </a:prstGeom>
        </p:spPr>
        <p:txBody>
          <a:bodyPr/>
          <a:lstStyle/>
          <a:p>
            <a:pPr algn="l"/>
            <a:r>
              <a:rPr lang="en-US" sz="2800" b="1" u="sng" spc="300" dirty="0" err="1">
                <a:solidFill>
                  <a:srgbClr val="C00000"/>
                </a:solidFill>
              </a:rPr>
              <a:t>Kompetisi</a:t>
            </a:r>
            <a:r>
              <a:rPr lang="en-US" sz="2800" b="1" u="sng" spc="300" dirty="0">
                <a:solidFill>
                  <a:srgbClr val="C00000"/>
                </a:solidFill>
              </a:rPr>
              <a:t> </a:t>
            </a:r>
            <a:r>
              <a:rPr lang="en-US" sz="2800" b="1" u="sng" spc="300" dirty="0" err="1">
                <a:solidFill>
                  <a:srgbClr val="C00000"/>
                </a:solidFill>
              </a:rPr>
              <a:t>dalam</a:t>
            </a:r>
            <a:r>
              <a:rPr lang="en-US" sz="2800" b="1" u="sng" spc="300" dirty="0">
                <a:solidFill>
                  <a:srgbClr val="C00000"/>
                </a:solidFill>
              </a:rPr>
              <a:t> </a:t>
            </a:r>
            <a:r>
              <a:rPr lang="en-US" sz="2800" b="1" u="sng" spc="300" dirty="0" err="1">
                <a:solidFill>
                  <a:srgbClr val="C00000"/>
                </a:solidFill>
              </a:rPr>
              <a:t>Kebaikan</a:t>
            </a:r>
            <a:endParaRPr lang="en-ID" sz="2800" b="1" u="sng" spc="300" dirty="0">
              <a:solidFill>
                <a:srgbClr val="C00000"/>
              </a:solidFill>
            </a:endParaRPr>
          </a:p>
        </p:txBody>
      </p:sp>
      <p:pic>
        <p:nvPicPr>
          <p:cNvPr id="3" name="Picture 2">
            <a:extLst>
              <a:ext uri="{FF2B5EF4-FFF2-40B4-BE49-F238E27FC236}">
                <a16:creationId xmlns:a16="http://schemas.microsoft.com/office/drawing/2014/main" xmlns="" id="{5FEC2CCE-88CB-81BB-6577-9C15950ED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117989"/>
            <a:ext cx="1951774" cy="235120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1617010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53">
                                            <p:txEl>
                                              <p:pRg st="0" end="0"/>
                                            </p:txEl>
                                          </p:spTgt>
                                        </p:tgtEl>
                                        <p:attrNameLst>
                                          <p:attrName>style.visibility</p:attrName>
                                        </p:attrNameLst>
                                      </p:cBhvr>
                                      <p:to>
                                        <p:strVal val="visible"/>
                                      </p:to>
                                    </p:set>
                                    <p:animEffect transition="in" filter="fade">
                                      <p:cBhvr>
                                        <p:cTn id="15" dur="500"/>
                                        <p:tgtEl>
                                          <p:spTgt spid="65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0" build="p"/>
      <p:bldP spid="10" grpId="0" animBg="1"/>
      <p:bldP spid="16" grpId="0" animBg="1"/>
      <p:bldP spid="17" grpId="0"/>
      <p:bldP spid="18" grpId="0" animBg="1"/>
      <p:bldP spid="19"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TotalTime>
  <Words>1627</Words>
  <Application>Microsoft Office PowerPoint</Application>
  <PresentationFormat>On-screen Show (16:9)</PresentationFormat>
  <Paragraphs>136</Paragraphs>
  <Slides>24</Slides>
  <Notes>12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PowerPoint Presentation</vt:lpstr>
      <vt:lpstr>PowerPoint Presentation</vt:lpstr>
      <vt:lpstr>Tujuan Pembelajaran </vt:lpstr>
      <vt:lpstr>PowerPoint Presentation</vt:lpstr>
      <vt:lpstr>PowerPoint Presentation</vt:lpstr>
      <vt:lpstr>PowerPoint Presentation</vt:lpstr>
      <vt:lpstr>PowerPoint Presentation</vt:lpstr>
      <vt:lpstr>Isi Kandungan Hadis</vt:lpstr>
      <vt:lpstr>Kompetisi dalam Kebaikan</vt:lpstr>
      <vt:lpstr>PowerPoint Presentation</vt:lpstr>
      <vt:lpstr>PowerPoint Presentation</vt:lpstr>
      <vt:lpstr>PowerPoint Presentation</vt:lpstr>
      <vt:lpstr>PowerPoint Presentation</vt:lpstr>
      <vt:lpstr>PowerPoint Presentation</vt:lpstr>
      <vt:lpstr>PowerPoint Presentation</vt:lpstr>
      <vt:lpstr>Isi Kandungan Hadis</vt:lpstr>
      <vt:lpstr>PowerPoint Presentation</vt:lpstr>
      <vt:lpstr>PowerPoint Presentation</vt:lpstr>
      <vt:lpstr>PowerPoint Presentation</vt:lpstr>
      <vt:lpstr>PowerPoint Presentation</vt:lpstr>
      <vt:lpstr>Umat Islam diperbolehkan bersikap iri kepada orang lain terhadap dua hal sebagaimana dalam hadis Nabi Saw, yaitu:</vt:lpstr>
      <vt:lpstr>PowerPoint Presentation</vt:lpstr>
      <vt:lpstr>Kesimpulan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Aulia Dwiningtyas Putri</dc:creator>
  <cp:lastModifiedBy>Hasanuddin</cp:lastModifiedBy>
  <cp:revision>87</cp:revision>
  <dcterms:created xsi:type="dcterms:W3CDTF">2022-01-17T01:37:52Z</dcterms:created>
  <dcterms:modified xsi:type="dcterms:W3CDTF">2022-06-10T09:14:16Z</dcterms:modified>
</cp:coreProperties>
</file>